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9" r:id="rId3"/>
    <p:sldId id="260" r:id="rId4"/>
    <p:sldId id="262" r:id="rId5"/>
    <p:sldId id="284" r:id="rId6"/>
    <p:sldId id="263" r:id="rId7"/>
    <p:sldId id="264" r:id="rId8"/>
    <p:sldId id="265" r:id="rId9"/>
    <p:sldId id="266" r:id="rId10"/>
    <p:sldId id="287" r:id="rId11"/>
    <p:sldId id="267" r:id="rId12"/>
    <p:sldId id="268" r:id="rId13"/>
    <p:sldId id="269" r:id="rId14"/>
    <p:sldId id="272" r:id="rId15"/>
    <p:sldId id="281" r:id="rId16"/>
    <p:sldId id="279" r:id="rId17"/>
    <p:sldId id="280" r:id="rId18"/>
    <p:sldId id="303" r:id="rId19"/>
    <p:sldId id="282" r:id="rId20"/>
    <p:sldId id="283" r:id="rId21"/>
    <p:sldId id="289" r:id="rId22"/>
    <p:sldId id="288" r:id="rId23"/>
    <p:sldId id="286" r:id="rId24"/>
    <p:sldId id="285" r:id="rId25"/>
    <p:sldId id="296" r:id="rId26"/>
    <p:sldId id="291" r:id="rId27"/>
    <p:sldId id="293" r:id="rId28"/>
    <p:sldId id="297" r:id="rId29"/>
    <p:sldId id="292" r:id="rId30"/>
    <p:sldId id="294" r:id="rId31"/>
    <p:sldId id="295" r:id="rId32"/>
    <p:sldId id="298" r:id="rId33"/>
    <p:sldId id="301" r:id="rId34"/>
    <p:sldId id="299" r:id="rId35"/>
    <p:sldId id="302" r:id="rId36"/>
    <p:sldId id="300" r:id="rId37"/>
    <p:sldId id="290" r:id="rId38"/>
    <p:sldId id="304"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B37FB0-7A2D-4703-B829-BCBFC21B9A4C}" v="27" dt="2022-10-11T21:52:20.43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8016" autoAdjust="0"/>
  </p:normalViewPr>
  <p:slideViewPr>
    <p:cSldViewPr snapToGrid="0">
      <p:cViewPr varScale="1">
        <p:scale>
          <a:sx n="110" d="100"/>
          <a:sy n="110" d="100"/>
        </p:scale>
        <p:origin x="1080" y="17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7A681-104A-498D-B359-7AAA8D31D681}" type="datetimeFigureOut">
              <a:rPr lang="it-IT" smtClean="0"/>
              <a:t>18/10/23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B71E9-E53E-4B16-A137-766E9D6EE7F9}" type="slidenum">
              <a:rPr lang="it-IT" smtClean="0"/>
              <a:t>‹N›</a:t>
            </a:fld>
            <a:endParaRPr lang="it-IT"/>
          </a:p>
        </p:txBody>
      </p:sp>
    </p:spTree>
    <p:extLst>
      <p:ext uri="{BB962C8B-B14F-4D97-AF65-F5344CB8AC3E}">
        <p14:creationId xmlns:p14="http://schemas.microsoft.com/office/powerpoint/2010/main" val="29710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B71E9-E53E-4B16-A137-766E9D6EE7F9}" type="slidenum">
              <a:rPr lang="it-IT" smtClean="0"/>
              <a:t>3</a:t>
            </a:fld>
            <a:endParaRPr lang="it-IT"/>
          </a:p>
        </p:txBody>
      </p:sp>
    </p:spTree>
    <p:extLst>
      <p:ext uri="{BB962C8B-B14F-4D97-AF65-F5344CB8AC3E}">
        <p14:creationId xmlns:p14="http://schemas.microsoft.com/office/powerpoint/2010/main" val="355562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B71E9-E53E-4B16-A137-766E9D6EE7F9}" type="slidenum">
              <a:rPr lang="it-IT" smtClean="0"/>
              <a:t>10</a:t>
            </a:fld>
            <a:endParaRPr lang="it-IT"/>
          </a:p>
        </p:txBody>
      </p:sp>
    </p:spTree>
    <p:extLst>
      <p:ext uri="{BB962C8B-B14F-4D97-AF65-F5344CB8AC3E}">
        <p14:creationId xmlns:p14="http://schemas.microsoft.com/office/powerpoint/2010/main" val="57735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800DA3-0DFB-48A8-8E4F-C0A539E94E0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B749D9B-DB1F-4C5D-82CD-72CB269AE0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3875732-0D24-43C0-A731-88D8FCA65B45}"/>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AABC80D0-3CE2-4DA7-99DD-F67C83661D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FE134EB-FE9A-4289-8BA5-F48FEC0973F8}"/>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181281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546CD8-1873-44F5-AFE4-08F21A7029D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65D506C-48F6-4717-B278-8728F5EFC23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758478-F9A2-4003-9B1A-8942CF6CE069}"/>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C44F6BB8-E241-4CDC-A0FF-7C659CAA4A5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2501EE-2755-453C-95DD-5626F09A9BE3}"/>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29518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45E7EDB-E916-4B16-9151-83F0DDF2A0B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19F269-D1ED-4FEF-A718-113F92FEA77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CB9830-8EEA-484B-B8D7-A333B9E8B1EE}"/>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79D5B7B3-74BE-4464-910D-E087881A72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5680A7-FB76-4DBD-BC7A-FA76A77CA464}"/>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34081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A63E0-1E6E-47D9-A026-60DC7302529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04FB3C-D7A4-4D11-8BD3-BC6BF6BDABF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88743C-06F8-4D66-BD3D-53F11E7E721E}"/>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E4201554-E963-438D-B4A3-746E15DC0E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2DA3BB-CF4B-439D-AD3E-4746438DC801}"/>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82058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CDFC47-80AA-4037-9D90-C025FF6BF90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1A20ED5-121E-4B88-BC72-326BC4175F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D0D7761-9B6F-4383-BBCC-548ABE459518}"/>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34EB4EE4-6F1A-46F4-80FC-C89D1E819B5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2EF10D-7FAB-421F-AA9F-CED361374282}"/>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328926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3357BD-1F06-4C7A-A59E-70947BB3C58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C6D183-298C-4408-99A0-0905F3316B0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1DAAE8E-F65A-437F-858D-3FC07B46A3F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4ACF9B6-3433-4773-B4E5-8BC23A1D007C}"/>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6" name="Segnaposto piè di pagina 5">
            <a:extLst>
              <a:ext uri="{FF2B5EF4-FFF2-40B4-BE49-F238E27FC236}">
                <a16:creationId xmlns:a16="http://schemas.microsoft.com/office/drawing/2014/main" id="{D405FF27-F5AE-4EF4-931C-4BB0EDDACE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3EC47E-C052-42FE-A06D-8F022F5202A7}"/>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72413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7CA1B0-004A-45F9-992E-8F12799C5B0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0172638-4E29-4677-89EF-987686D4D1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02B9FEE-6743-4FEC-8FCE-54464353E48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225AE0D-6E59-474A-829D-9CD792784A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4CAE8B9-C28B-49C3-BEDB-A4E22351721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BD4BB84-6668-4958-9429-F867EA9C2356}"/>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8" name="Segnaposto piè di pagina 7">
            <a:extLst>
              <a:ext uri="{FF2B5EF4-FFF2-40B4-BE49-F238E27FC236}">
                <a16:creationId xmlns:a16="http://schemas.microsoft.com/office/drawing/2014/main" id="{16B65604-8553-44FD-B7D8-408631F4493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4C1E49D-A532-4BFC-9225-009BD216A46F}"/>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317045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D46E69-D576-4F77-A363-040DB757F91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AE27690-77C8-47F2-A207-1A8CA30BE872}"/>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4" name="Segnaposto piè di pagina 3">
            <a:extLst>
              <a:ext uri="{FF2B5EF4-FFF2-40B4-BE49-F238E27FC236}">
                <a16:creationId xmlns:a16="http://schemas.microsoft.com/office/drawing/2014/main" id="{E30F186A-1508-4925-A698-0C7AF0BF5F8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94A4263-72A6-43DC-813B-39A8FA6445CE}"/>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60805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5A3FCBD-BC4A-4D64-8724-544A2B5081BA}"/>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3" name="Segnaposto piè di pagina 2">
            <a:extLst>
              <a:ext uri="{FF2B5EF4-FFF2-40B4-BE49-F238E27FC236}">
                <a16:creationId xmlns:a16="http://schemas.microsoft.com/office/drawing/2014/main" id="{7CDA9461-F84D-4004-81F7-3E20C5E19DA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3CE92B5-64FE-4F73-959D-5898904826C1}"/>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101191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461C6-E327-4614-88FC-AE25F905A8D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CDEE0E-6321-4BBE-A55D-0BF72F87E8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99881E6-1F80-4ABD-9793-69F2BFCB1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394F6BF-88A0-4EEA-A620-B090AF264339}"/>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6" name="Segnaposto piè di pagina 5">
            <a:extLst>
              <a:ext uri="{FF2B5EF4-FFF2-40B4-BE49-F238E27FC236}">
                <a16:creationId xmlns:a16="http://schemas.microsoft.com/office/drawing/2014/main" id="{BAFC2863-2F5F-420D-ADAF-3FFD2F0FAA9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53AA92-2BEB-4F3D-BCAA-7B1D3A927A32}"/>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28979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497017-729C-4508-8EF3-CD47A1B4733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4D594FC-33B3-4D20-B904-902941D5C1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78CC3DD-BEE3-4DB0-8C66-5042621E8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0628310-49B5-4C91-A6FD-D5CB9423D5F4}"/>
              </a:ext>
            </a:extLst>
          </p:cNvPr>
          <p:cNvSpPr>
            <a:spLocks noGrp="1"/>
          </p:cNvSpPr>
          <p:nvPr>
            <p:ph type="dt" sz="half" idx="10"/>
          </p:nvPr>
        </p:nvSpPr>
        <p:spPr/>
        <p:txBody>
          <a:bodyPr/>
          <a:lstStyle/>
          <a:p>
            <a:fld id="{33B3586E-4AFA-41A4-B460-BFB4FC89EBB0}" type="datetimeFigureOut">
              <a:rPr lang="it-IT" smtClean="0"/>
              <a:t>18/10/23</a:t>
            </a:fld>
            <a:endParaRPr lang="it-IT"/>
          </a:p>
        </p:txBody>
      </p:sp>
      <p:sp>
        <p:nvSpPr>
          <p:cNvPr id="6" name="Segnaposto piè di pagina 5">
            <a:extLst>
              <a:ext uri="{FF2B5EF4-FFF2-40B4-BE49-F238E27FC236}">
                <a16:creationId xmlns:a16="http://schemas.microsoft.com/office/drawing/2014/main" id="{7262E46E-DEF7-417E-9401-8341418F594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CB3133-8834-4789-B076-12A212AFFB37}"/>
              </a:ext>
            </a:extLst>
          </p:cNvPr>
          <p:cNvSpPr>
            <a:spLocks noGrp="1"/>
          </p:cNvSpPr>
          <p:nvPr>
            <p:ph type="sldNum" sz="quarter" idx="12"/>
          </p:nvPr>
        </p:nvSpPr>
        <p:spPr/>
        <p:txBody>
          <a:bodyPr/>
          <a:lstStyle/>
          <a:p>
            <a:fld id="{06880EBB-45FE-4869-9B50-D7811968A8B4}" type="slidenum">
              <a:rPr lang="it-IT" smtClean="0"/>
              <a:t>‹N›</a:t>
            </a:fld>
            <a:endParaRPr lang="it-IT"/>
          </a:p>
        </p:txBody>
      </p:sp>
    </p:spTree>
    <p:extLst>
      <p:ext uri="{BB962C8B-B14F-4D97-AF65-F5344CB8AC3E}">
        <p14:creationId xmlns:p14="http://schemas.microsoft.com/office/powerpoint/2010/main" val="9155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6565058-8854-47A7-8241-F13DA1D13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59C3B3D-16C2-4DB9-AD3F-C808141B6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83D7EE2-BB92-40DD-9B46-FC38544DC5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3586E-4AFA-41A4-B460-BFB4FC89EBB0}" type="datetimeFigureOut">
              <a:rPr lang="it-IT" smtClean="0"/>
              <a:t>18/10/23</a:t>
            </a:fld>
            <a:endParaRPr lang="it-IT"/>
          </a:p>
        </p:txBody>
      </p:sp>
      <p:sp>
        <p:nvSpPr>
          <p:cNvPr id="5" name="Segnaposto piè di pagina 4">
            <a:extLst>
              <a:ext uri="{FF2B5EF4-FFF2-40B4-BE49-F238E27FC236}">
                <a16:creationId xmlns:a16="http://schemas.microsoft.com/office/drawing/2014/main" id="{79274697-3DB9-42D9-8B2D-F975C4337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53911B0-E2C3-4F45-A8D5-A2F78D4F8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80EBB-45FE-4869-9B50-D7811968A8B4}" type="slidenum">
              <a:rPr lang="it-IT" smtClean="0"/>
              <a:t>‹N›</a:t>
            </a:fld>
            <a:endParaRPr lang="it-IT"/>
          </a:p>
        </p:txBody>
      </p:sp>
    </p:spTree>
    <p:extLst>
      <p:ext uri="{BB962C8B-B14F-4D97-AF65-F5344CB8AC3E}">
        <p14:creationId xmlns:p14="http://schemas.microsoft.com/office/powerpoint/2010/main" val="2582153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9144000" cy="861652"/>
          </a:xfrm>
        </p:spPr>
        <p:txBody>
          <a:bodyPr>
            <a:normAutofit/>
          </a:bodyPr>
          <a:lstStyle/>
          <a:p>
            <a:pPr algn="l"/>
            <a:r>
              <a:rPr lang="it-IT" sz="4000" b="1" dirty="0"/>
              <a:t>COLLEGIO DOCENTI 18 OTTOBRE 2023 </a:t>
            </a:r>
          </a:p>
        </p:txBody>
      </p:sp>
      <p:sp>
        <p:nvSpPr>
          <p:cNvPr id="3" name="Sottotitolo 2">
            <a:extLst>
              <a:ext uri="{FF2B5EF4-FFF2-40B4-BE49-F238E27FC236}">
                <a16:creationId xmlns:a16="http://schemas.microsoft.com/office/drawing/2014/main" id="{9B9B58DF-EF3A-4603-92F0-43D2A0D5AA1C}"/>
              </a:ext>
            </a:extLst>
          </p:cNvPr>
          <p:cNvSpPr>
            <a:spLocks noGrp="1"/>
          </p:cNvSpPr>
          <p:nvPr>
            <p:ph type="subTitle" idx="1"/>
          </p:nvPr>
        </p:nvSpPr>
        <p:spPr>
          <a:xfrm>
            <a:off x="1010529" y="1780535"/>
            <a:ext cx="9144000" cy="2868759"/>
          </a:xfrm>
        </p:spPr>
        <p:txBody>
          <a:bodyPr/>
          <a:lstStyle/>
          <a:p>
            <a:pPr algn="l"/>
            <a:r>
              <a:rPr lang="it-IT" dirty="0"/>
              <a:t>PTOF ANNUALITÀ 2023/2024</a:t>
            </a:r>
          </a:p>
          <a:p>
            <a:pPr algn="l"/>
            <a:endParaRPr lang="it-IT" dirty="0"/>
          </a:p>
          <a:p>
            <a:pPr algn="l"/>
            <a:endParaRPr lang="it-IT" dirty="0"/>
          </a:p>
          <a:p>
            <a:r>
              <a:rPr lang="it-IT" sz="4800" i="1" dirty="0"/>
              <a:t>IL MIO POSTO NEL MONDO</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88362"/>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2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EDUSTRADA 2</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7344"/>
            <a:ext cx="5486400" cy="313932"/>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600" dirty="0">
                <a:latin typeface="Calibri" panose="020F0502020204030204" pitchFamily="34" charset="0"/>
                <a:cs typeface="Times New Roman" panose="02020603050405020304" pitchFamily="18" charset="0"/>
              </a:rPr>
              <a:t>Classi terze e quarte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185135"/>
            <a:ext cx="5486401" cy="2853858"/>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lvl="0" algn="just">
              <a:lnSpc>
                <a:spcPct val="115000"/>
              </a:lnSpc>
              <a:spcAft>
                <a:spcPts val="1000"/>
              </a:spcAft>
            </a:pPr>
            <a:r>
              <a:rPr lang="it-IT" sz="1600" dirty="0">
                <a:solidFill>
                  <a:srgbClr val="000000"/>
                </a:solidFill>
                <a:effectLst/>
                <a:latin typeface="+mn-lt"/>
                <a:ea typeface="Calibri" panose="020F0502020204030204" pitchFamily="34" charset="0"/>
              </a:rPr>
              <a:t>percorsi di educazione stradale presenti sulla piattaforma “</a:t>
            </a:r>
            <a:r>
              <a:rPr lang="it-IT" sz="1600" dirty="0" err="1">
                <a:solidFill>
                  <a:srgbClr val="000000"/>
                </a:solidFill>
                <a:effectLst/>
                <a:latin typeface="+mn-lt"/>
                <a:ea typeface="Calibri" panose="020F0502020204030204" pitchFamily="34" charset="0"/>
              </a:rPr>
              <a:t>Edustrada</a:t>
            </a:r>
            <a:r>
              <a:rPr lang="it-IT" sz="1600" dirty="0">
                <a:solidFill>
                  <a:srgbClr val="000000"/>
                </a:solidFill>
                <a:effectLst/>
                <a:latin typeface="+mn-lt"/>
                <a:ea typeface="Calibri" panose="020F0502020204030204" pitchFamily="34" charset="0"/>
              </a:rPr>
              <a:t>” con l’intento di cogliere gli aspetti profondi dei motivi dell’esposizione ai rischi e sperimentare da vicino i significati dei propri comportamenti. </a:t>
            </a:r>
          </a:p>
          <a:p>
            <a:pPr lvl="0" algn="just">
              <a:lnSpc>
                <a:spcPct val="115000"/>
              </a:lnSpc>
              <a:spcAft>
                <a:spcPts val="1000"/>
              </a:spcAft>
            </a:pPr>
            <a:r>
              <a:rPr lang="it-IT" sz="1600" dirty="0">
                <a:ea typeface="Calibri" panose="020F0502020204030204" pitchFamily="34" charset="0"/>
              </a:rPr>
              <a:t>Incontri che hanno la finalità di </a:t>
            </a:r>
            <a:r>
              <a:rPr lang="it-IT" sz="1600" dirty="0">
                <a:effectLst/>
                <a:latin typeface="Calibri" panose="020F0502020204030204" pitchFamily="34" charset="0"/>
                <a:ea typeface="Calibri" panose="020F0502020204030204" pitchFamily="34" charset="0"/>
                <a:cs typeface="Times New Roman" panose="02020603050405020304" pitchFamily="18" charset="0"/>
              </a:rPr>
              <a:t>sviluppare di una maggiore consapevolezza del proprio agire</a:t>
            </a:r>
          </a:p>
          <a:p>
            <a:pPr lvl="0" algn="just">
              <a:lnSpc>
                <a:spcPct val="115000"/>
              </a:lnSpc>
              <a:spcAft>
                <a:spcPts val="1000"/>
              </a:spcAft>
            </a:pPr>
            <a:r>
              <a:rPr lang="it-IT" sz="1600" dirty="0">
                <a:solidFill>
                  <a:srgbClr val="000000"/>
                </a:solidFill>
                <a:latin typeface="+mn-lt"/>
                <a:ea typeface="Calibri" panose="020F0502020204030204" pitchFamily="34" charset="0"/>
              </a:rPr>
              <a:t>Eventuale partecipazione al c</a:t>
            </a:r>
            <a:r>
              <a:rPr lang="it-IT" sz="1600" dirty="0">
                <a:solidFill>
                  <a:srgbClr val="000000"/>
                </a:solidFill>
                <a:effectLst/>
                <a:latin typeface="+mn-lt"/>
                <a:ea typeface="Calibri" panose="020F0502020204030204" pitchFamily="34" charset="0"/>
              </a:rPr>
              <a:t>oncorso “ICARO”, realizzato dalla Polizia di Stato.</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7944787" y="819007"/>
            <a:ext cx="3595410" cy="646331"/>
          </a:xfrm>
          <a:prstGeom prst="rect">
            <a:avLst/>
          </a:prstGeom>
          <a:noFill/>
        </p:spPr>
        <p:txBody>
          <a:bodyPr wrap="square" rtlCol="0">
            <a:spAutoFit/>
          </a:bodyPr>
          <a:lstStyle/>
          <a:p>
            <a:r>
              <a:rPr lang="it-IT" dirty="0"/>
              <a:t>Referente</a:t>
            </a:r>
          </a:p>
          <a:p>
            <a:r>
              <a:rPr lang="it-IT" b="1" dirty="0"/>
              <a:t>Prof.ssa Rosa Calisi</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56814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551387"/>
            <a:ext cx="10438228" cy="1023506"/>
          </a:xfrm>
        </p:spPr>
        <p:txBody>
          <a:bodyPr>
            <a:noAutofit/>
          </a:bodyPr>
          <a:lstStyle/>
          <a:p>
            <a:pPr algn="l">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SENZA PAURA/BULL OUT 4</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effectLst/>
                <a:latin typeface="Calibri" panose="020F0502020204030204" pitchFamily="34" charset="0"/>
                <a:ea typeface="Calibri" panose="020F0502020204030204" pitchFamily="34" charset="0"/>
                <a:cs typeface="Times New Roman" panose="02020603050405020304" pitchFamily="18" charset="0"/>
              </a:rPr>
              <a:t>AMICI Sì. BULLI NO!</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sz="2400" b="1" i="1" dirty="0"/>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1712251"/>
            <a:ext cx="5486400" cy="1096710"/>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Primo biennio </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Secondo biennio</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Scuola media del territorio</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2952585"/>
            <a:ext cx="5486401" cy="3904915"/>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R="64770" lvl="0" algn="just">
              <a:lnSpc>
                <a:spcPct val="100000"/>
              </a:lnSpc>
              <a:spcAft>
                <a:spcPts val="0"/>
              </a:spcAft>
              <a:buClr>
                <a:srgbClr val="212121"/>
              </a:buClr>
              <a:buSzPts val="1100"/>
              <a:tabLst>
                <a:tab pos="521335" algn="l"/>
              </a:tabLst>
            </a:pPr>
            <a:r>
              <a:rPr lang="it-IT" sz="1600" dirty="0">
                <a:solidFill>
                  <a:srgbClr val="212121"/>
                </a:solidFill>
                <a:effectLst/>
                <a:latin typeface="+mn-lt"/>
                <a:ea typeface="Calibri" panose="020F0502020204030204" pitchFamily="34" charset="0"/>
              </a:rPr>
              <a:t>Prevenire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situazioni</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di</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bullismo</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cyberbullismo,</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aumentando</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la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consapevolezza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dell’intera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comunità</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scolastica</a:t>
            </a:r>
            <a:r>
              <a:rPr lang="it-IT" sz="1600" spc="5" dirty="0">
                <a:solidFill>
                  <a:srgbClr val="212121"/>
                </a:solidFill>
                <a:effectLst/>
                <a:latin typeface="+mn-lt"/>
                <a:ea typeface="Calibri" panose="020F0502020204030204" pitchFamily="34" charset="0"/>
              </a:rPr>
              <a:t> “Alpi-Montale”, al fine di </a:t>
            </a:r>
            <a:r>
              <a:rPr lang="it-IT" sz="1600" dirty="0">
                <a:solidFill>
                  <a:srgbClr val="212121"/>
                </a:solidFill>
                <a:effectLst/>
                <a:latin typeface="+mn-lt"/>
                <a:ea typeface="Calibri" panose="020F0502020204030204" pitchFamily="34" charset="0"/>
              </a:rPr>
              <a:t>renderla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parte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attiva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competente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di</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fronte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alle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situazioni</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di</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violenza</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e</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prevaricazione</a:t>
            </a:r>
            <a:r>
              <a:rPr lang="it-IT" sz="1600" spc="-1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in</a:t>
            </a:r>
            <a:r>
              <a:rPr lang="it-IT" sz="1600" spc="1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ambito</a:t>
            </a:r>
            <a:r>
              <a:rPr lang="it-IT" sz="1600" spc="-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scolastico</a:t>
            </a:r>
          </a:p>
          <a:p>
            <a:pPr marL="0" marR="64770" lvl="0" indent="0" algn="just">
              <a:lnSpc>
                <a:spcPct val="100000"/>
              </a:lnSpc>
              <a:spcAft>
                <a:spcPts val="0"/>
              </a:spcAft>
              <a:buClr>
                <a:srgbClr val="212121"/>
              </a:buClr>
              <a:buSzPts val="1100"/>
              <a:buNone/>
              <a:tabLst>
                <a:tab pos="521335" algn="l"/>
              </a:tabLst>
            </a:pPr>
            <a:endParaRPr lang="it-IT" sz="1600" dirty="0">
              <a:effectLst/>
              <a:latin typeface="+mn-lt"/>
              <a:ea typeface="Calibri" panose="020F0502020204030204" pitchFamily="34" charset="0"/>
            </a:endParaRPr>
          </a:p>
          <a:p>
            <a:pPr algn="just">
              <a:lnSpc>
                <a:spcPts val="1340"/>
              </a:lnSpc>
              <a:spcBef>
                <a:spcPts val="15"/>
              </a:spcBef>
              <a:buClr>
                <a:srgbClr val="212121"/>
              </a:buClr>
              <a:buSzPts val="1100"/>
              <a:tabLst>
                <a:tab pos="521335" algn="l"/>
              </a:tabLst>
            </a:pPr>
            <a:r>
              <a:rPr lang="it-IT" sz="1600" dirty="0">
                <a:solidFill>
                  <a:srgbClr val="212121"/>
                </a:solidFill>
                <a:effectLst/>
                <a:latin typeface="+mn-lt"/>
                <a:ea typeface="Calibri" panose="020F0502020204030204" pitchFamily="34" charset="0"/>
              </a:rPr>
              <a:t>Supportare</a:t>
            </a:r>
            <a:r>
              <a:rPr lang="it-IT" sz="1600" spc="-2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la</a:t>
            </a:r>
            <a:r>
              <a:rPr lang="it-IT" sz="1600" spc="-2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funzione</a:t>
            </a:r>
            <a:r>
              <a:rPr lang="it-IT" sz="1600" spc="-25" dirty="0">
                <a:solidFill>
                  <a:srgbClr val="212121"/>
                </a:solidFill>
                <a:effectLst/>
                <a:latin typeface="+mn-lt"/>
                <a:ea typeface="Calibri" panose="020F0502020204030204" pitchFamily="34" charset="0"/>
              </a:rPr>
              <a:t> </a:t>
            </a:r>
            <a:r>
              <a:rPr lang="it-IT" sz="1600" dirty="0">
                <a:solidFill>
                  <a:srgbClr val="212121"/>
                </a:solidFill>
                <a:effectLst/>
                <a:latin typeface="+mn-lt"/>
                <a:ea typeface="Calibri" panose="020F0502020204030204" pitchFamily="34" charset="0"/>
              </a:rPr>
              <a:t>genitoriale</a:t>
            </a:r>
            <a:endParaRPr lang="it-IT" sz="1600" dirty="0">
              <a:effectLst/>
              <a:latin typeface="+mn-lt"/>
              <a:ea typeface="Calibri" panose="020F0502020204030204" pitchFamily="34" charset="0"/>
            </a:endParaRPr>
          </a:p>
          <a:p>
            <a:pPr algn="just">
              <a:lnSpc>
                <a:spcPct val="115000"/>
              </a:lnSpc>
              <a:spcAft>
                <a:spcPts val="1000"/>
              </a:spcAft>
            </a:pPr>
            <a:r>
              <a:rPr lang="it-IT" sz="1600" dirty="0">
                <a:effectLst/>
                <a:latin typeface="+mn-lt"/>
                <a:ea typeface="Times New Roman" panose="02020603050405020304" pitchFamily="18" charset="0"/>
              </a:rPr>
              <a:t>Conoscere i segni deleteri del Bullismo e del Cyberbullismo sullo sviluppo fisico, psicologico, affettivo ed intellettivo</a:t>
            </a:r>
          </a:p>
          <a:p>
            <a:pPr algn="just">
              <a:lnSpc>
                <a:spcPct val="115000"/>
              </a:lnSpc>
              <a:spcAft>
                <a:spcPts val="1000"/>
              </a:spcAft>
            </a:pPr>
            <a:r>
              <a:rPr lang="it-IT" sz="1600" dirty="0">
                <a:effectLst/>
                <a:latin typeface="+mn-lt"/>
                <a:ea typeface="Times New Roman" panose="02020603050405020304" pitchFamily="18" charset="0"/>
              </a:rPr>
              <a:t>diffondere buone pratiche di comportamento</a:t>
            </a:r>
          </a:p>
          <a:p>
            <a:pPr algn="just">
              <a:lnSpc>
                <a:spcPct val="115000"/>
              </a:lnSpc>
              <a:spcAft>
                <a:spcPts val="1000"/>
              </a:spcAft>
            </a:pPr>
            <a:r>
              <a:rPr lang="it-IT" sz="1600" dirty="0">
                <a:latin typeface="+mn-lt"/>
                <a:ea typeface="Times New Roman" panose="02020603050405020304" pitchFamily="18" charset="0"/>
              </a:rPr>
              <a:t>Confrontarsi e riflettere sul tema attraverso interventi di formazione e dibattiti</a:t>
            </a:r>
            <a:endParaRPr lang="it-IT" sz="1600" dirty="0">
              <a:effectLst/>
              <a:latin typeface="+mn-lt"/>
              <a:ea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576503"/>
            <a:ext cx="2771336" cy="646331"/>
          </a:xfrm>
          <a:prstGeom prst="rect">
            <a:avLst/>
          </a:prstGeom>
          <a:noFill/>
        </p:spPr>
        <p:txBody>
          <a:bodyPr wrap="square" rtlCol="0">
            <a:spAutoFit/>
          </a:bodyPr>
          <a:lstStyle/>
          <a:p>
            <a:r>
              <a:rPr lang="it-IT" dirty="0"/>
              <a:t>Referente </a:t>
            </a:r>
          </a:p>
          <a:p>
            <a:r>
              <a:rPr lang="it-IT" b="1" dirty="0"/>
              <a:t>Prof.ssa Filomena Gagliardi</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1168405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OLTRE I CONFINI</a:t>
            </a:r>
            <a:br>
              <a:rPr lang="it-IT" sz="2400" b="1" dirty="0"/>
            </a:br>
            <a:r>
              <a:rPr lang="it-IT" sz="2400" b="1" dirty="0"/>
              <a:t>Cinema e Pensiero</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890518" y="2353494"/>
            <a:ext cx="5486400" cy="341632"/>
          </a:xfrm>
          <a:noFill/>
          <a:ln w="28575">
            <a:solidFill>
              <a:schemeClr val="tx1"/>
            </a:solidFill>
          </a:ln>
        </p:spPr>
        <p:txBody>
          <a:bodyPr vert="horz" wrap="square" lIns="91440" tIns="45720" rIns="91440" bIns="45720" rtlCol="0">
            <a:spAutoFit/>
          </a:bodyPr>
          <a:lstStyle/>
          <a:p>
            <a:pPr algn="l"/>
            <a:r>
              <a:rPr lang="it-IT" sz="1800" dirty="0">
                <a:latin typeface="Calibri" panose="020F0502020204030204" pitchFamily="34" charset="0"/>
                <a:cs typeface="Times New Roman" panose="02020603050405020304" pitchFamily="18" charset="0"/>
              </a:rPr>
              <a:t>Triennio </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890517" y="3747213"/>
            <a:ext cx="5486401" cy="670440"/>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800" dirty="0">
                <a:effectLst/>
                <a:latin typeface="Times New Roman" panose="02020603050405020304" pitchFamily="18" charset="0"/>
                <a:ea typeface="Times New Roman" panose="02020603050405020304" pitchFamily="18" charset="0"/>
              </a:rPr>
              <a:t>Riflettere su tematiche del mondo attuale, attraverso il cinema e dibattere sui contenuti proposti.</a:t>
            </a:r>
            <a:endParaRPr lang="it-IT" sz="1800" dirty="0">
              <a:effectLst/>
              <a:latin typeface="Calibri" panose="020F0502020204030204" pitchFamily="34" charset="0"/>
              <a:ea typeface="Calibri" panose="020F0502020204030204" pitchFamily="34"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959635" y="805812"/>
            <a:ext cx="2771336" cy="646331"/>
          </a:xfrm>
          <a:prstGeom prst="rect">
            <a:avLst/>
          </a:prstGeom>
          <a:noFill/>
        </p:spPr>
        <p:txBody>
          <a:bodyPr wrap="square" rtlCol="0">
            <a:spAutoFit/>
          </a:bodyPr>
          <a:lstStyle/>
          <a:p>
            <a:r>
              <a:rPr lang="it-IT" dirty="0"/>
              <a:t>Referente </a:t>
            </a:r>
          </a:p>
          <a:p>
            <a:r>
              <a:rPr lang="it-IT" b="1" dirty="0"/>
              <a:t>Prof.ssa Stringaro</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296751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IN__CANTO</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243861"/>
            <a:ext cx="5486400" cy="590931"/>
          </a:xfrm>
          <a:noFill/>
          <a:ln w="28575">
            <a:solidFill>
              <a:schemeClr val="tx1"/>
            </a:solidFill>
          </a:ln>
        </p:spPr>
        <p:txBody>
          <a:bodyPr vert="horz" wrap="square" lIns="91440" tIns="45720" rIns="91440" bIns="45720" rtlCol="0">
            <a:spAutoFit/>
          </a:bodyPr>
          <a:lstStyle/>
          <a:p>
            <a:pPr algn="l"/>
            <a:r>
              <a:rPr lang="it-IT" sz="1800" dirty="0">
                <a:ea typeface="Times New Roman" panose="02020603050405020304" pitchFamily="18" charset="0"/>
                <a:cs typeface="Times New Roman" panose="02020603050405020304" pitchFamily="18" charset="0"/>
              </a:rPr>
              <a:t>T</a:t>
            </a:r>
            <a:r>
              <a:rPr lang="it-IT" sz="1800" dirty="0">
                <a:effectLst/>
                <a:ea typeface="Times New Roman" panose="02020603050405020304" pitchFamily="18" charset="0"/>
                <a:cs typeface="Times New Roman" panose="02020603050405020304" pitchFamily="18" charset="0"/>
              </a:rPr>
              <a:t>utte le classi dell’IISS “Alpi-Montale” con la passione per la musica e il canto </a:t>
            </a:r>
            <a:endParaRPr lang="it-IT" sz="1800" dirty="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479992"/>
            <a:ext cx="5486401" cy="1396664"/>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latin typeface="+mn-lt"/>
                <a:ea typeface="Times New Roman" panose="02020603050405020304" pitchFamily="18" charset="0"/>
              </a:rPr>
              <a:t>I</a:t>
            </a:r>
            <a:r>
              <a:rPr lang="it-IT" sz="1600" dirty="0">
                <a:effectLst/>
                <a:latin typeface="+mn-lt"/>
                <a:ea typeface="Times New Roman" panose="02020603050405020304" pitchFamily="18" charset="0"/>
              </a:rPr>
              <a:t>stituire, in continuità con lo scorso anno, un coro di istituto a candidatura libera; </a:t>
            </a:r>
            <a:r>
              <a:rPr lang="it-IT" sz="1600" dirty="0">
                <a:latin typeface="+mn-lt"/>
                <a:ea typeface="Times New Roman" panose="02020603050405020304" pitchFamily="18" charset="0"/>
              </a:rPr>
              <a:t>il progetto riveste una particolare importanza sia per </a:t>
            </a:r>
            <a:r>
              <a:rPr lang="it-IT" sz="1600" dirty="0">
                <a:effectLst/>
                <a:latin typeface="+mn-lt"/>
                <a:ea typeface="Times New Roman" panose="02020603050405020304" pitchFamily="18" charset="0"/>
              </a:rPr>
              <a:t> </a:t>
            </a:r>
            <a:r>
              <a:rPr lang="it-IT" sz="1600" dirty="0">
                <a:effectLst/>
                <a:latin typeface="+mn-lt"/>
                <a:ea typeface="Calibri" panose="020F0502020204030204" pitchFamily="34" charset="0"/>
              </a:rPr>
              <a:t>il carattere educativo della musica e soprattutto del canto, sia per il carattere inclusivo della pratica della musica d’insieme. </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512472" y="698254"/>
            <a:ext cx="2924562" cy="646331"/>
          </a:xfrm>
          <a:prstGeom prst="rect">
            <a:avLst/>
          </a:prstGeom>
          <a:noFill/>
        </p:spPr>
        <p:txBody>
          <a:bodyPr wrap="square" rtlCol="0">
            <a:spAutoFit/>
          </a:bodyPr>
          <a:lstStyle/>
          <a:p>
            <a:r>
              <a:rPr lang="it-IT" dirty="0"/>
              <a:t>Referente </a:t>
            </a:r>
          </a:p>
          <a:p>
            <a:r>
              <a:rPr lang="it-IT" b="1" dirty="0"/>
              <a:t>Prof.ssa </a:t>
            </a:r>
            <a:r>
              <a:rPr lang="it-IT" b="1" dirty="0">
                <a:cs typeface="Calibri" panose="020F0502020204030204" pitchFamily="34" charset="0"/>
              </a:rPr>
              <a:t>Angiolillo Raffaele</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314968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PER UN AMICO IN PIÙ 3</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53494"/>
            <a:ext cx="5486400" cy="341632"/>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effectLst/>
                <a:latin typeface="Calibri" panose="020F0502020204030204" pitchFamily="34" charset="0"/>
                <a:ea typeface="Times New Roman" panose="02020603050405020304" pitchFamily="18" charset="0"/>
                <a:cs typeface="Arial" panose="020B0604020202020204" pitchFamily="34" charset="0"/>
              </a:rPr>
              <a:t>Studenti dell’IISS Alpi Montale</a:t>
            </a:r>
            <a:endParaRPr lang="it-IT" sz="1800" dirty="0">
              <a:latin typeface="Calibri" panose="020F0502020204030204" pitchFamily="34"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36566" y="3038615"/>
            <a:ext cx="5486401" cy="3504486"/>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800" dirty="0">
                <a:effectLst/>
                <a:latin typeface="Calibri" panose="020F0502020204030204" pitchFamily="34" charset="0"/>
                <a:ea typeface="Times New Roman" panose="02020603050405020304" pitchFamily="18" charset="0"/>
              </a:rPr>
              <a:t>Il progetto si propone di </a:t>
            </a:r>
          </a:p>
          <a:p>
            <a:pPr algn="just">
              <a:lnSpc>
                <a:spcPct val="107000"/>
              </a:lnSpc>
              <a:spcAft>
                <a:spcPts val="800"/>
              </a:spcAft>
            </a:pPr>
            <a:r>
              <a:rPr lang="it-IT" sz="1800" dirty="0">
                <a:effectLst/>
                <a:latin typeface="Calibri" panose="020F0502020204030204" pitchFamily="34" charset="0"/>
                <a:ea typeface="Times New Roman" panose="02020603050405020304" pitchFamily="18" charset="0"/>
              </a:rPr>
              <a:t>promuovere durante le ore extrascolastiche l’inclusione degli alunni con particolari necessità derivanti da disabilità, svantaggio linguistico, emotivo, sociale</a:t>
            </a:r>
            <a:r>
              <a:rPr lang="it-IT" dirty="0">
                <a:ea typeface="Times New Roman" panose="02020603050405020304" pitchFamily="18" charset="0"/>
              </a:rPr>
              <a:t> e </a:t>
            </a:r>
            <a:r>
              <a:rPr lang="it-IT" sz="1800" dirty="0">
                <a:effectLst/>
                <a:latin typeface="Calibri" panose="020F0502020204030204" pitchFamily="34" charset="0"/>
                <a:ea typeface="Times New Roman" panose="02020603050405020304" pitchFamily="18" charset="0"/>
              </a:rPr>
              <a:t>culturale;</a:t>
            </a:r>
          </a:p>
          <a:p>
            <a:pPr algn="just">
              <a:lnSpc>
                <a:spcPct val="107000"/>
              </a:lnSpc>
              <a:spcAft>
                <a:spcPts val="800"/>
              </a:spcAft>
            </a:pPr>
            <a:r>
              <a:rPr lang="it-IT" sz="1800" dirty="0">
                <a:effectLst/>
                <a:latin typeface="Calibri" panose="020F0502020204030204" pitchFamily="34" charset="0"/>
                <a:ea typeface="Times New Roman" panose="02020603050405020304" pitchFamily="18" charset="0"/>
              </a:rPr>
              <a:t> creare una rete tra studenti di una o più classi. Ogni coordinatore individua uno o più alunni con bisogni speciali e, i compagni dell’alunno, preferibilmente della stessa classe, possono autocandidarsi per offrire loro supporto e sostegno.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6610662" y="745355"/>
            <a:ext cx="4812305" cy="646331"/>
          </a:xfrm>
          <a:prstGeom prst="rect">
            <a:avLst/>
          </a:prstGeom>
          <a:noFill/>
        </p:spPr>
        <p:txBody>
          <a:bodyPr wrap="square" rtlCol="0">
            <a:spAutoFit/>
          </a:bodyPr>
          <a:lstStyle/>
          <a:p>
            <a:r>
              <a:rPr lang="it-IT" dirty="0"/>
              <a:t>Referenti </a:t>
            </a:r>
          </a:p>
          <a:p>
            <a:r>
              <a:rPr lang="it-IT" b="1" dirty="0" err="1"/>
              <a:t>Prof.sse</a:t>
            </a:r>
            <a:r>
              <a:rPr lang="it-IT" b="1" dirty="0"/>
              <a:t> Teresa </a:t>
            </a:r>
            <a:r>
              <a:rPr lang="it-IT" b="1" dirty="0" err="1"/>
              <a:t>Difruscolo</a:t>
            </a:r>
            <a:r>
              <a:rPr lang="it-IT" b="1" dirty="0"/>
              <a:t>, Tortelli Annika</a:t>
            </a:r>
            <a:r>
              <a:rPr lang="it-IT" sz="1800" b="1" dirty="0">
                <a:effectLst/>
                <a:latin typeface="Calibri" panose="020F0502020204030204" pitchFamily="34" charset="0"/>
                <a:ea typeface="Times New Roman" panose="02020603050405020304" pitchFamily="18" charset="0"/>
              </a:rPr>
              <a:t>  </a:t>
            </a:r>
            <a:endParaRPr lang="it-IT" dirty="0"/>
          </a:p>
        </p:txBody>
      </p:sp>
    </p:spTree>
    <p:extLst>
      <p:ext uri="{BB962C8B-B14F-4D97-AF65-F5344CB8AC3E}">
        <p14:creationId xmlns:p14="http://schemas.microsoft.com/office/powerpoint/2010/main" val="1500453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OLIMPIADI</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164724"/>
            <a:ext cx="5486400" cy="719171"/>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biennio</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Triennio</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2615396"/>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trovare tecniche creative per risolvere problemi matematici mai visti prima e ideare nuove dimostrazioni;</a:t>
            </a:r>
          </a:p>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avvicinare gli studenti al </a:t>
            </a:r>
            <a:r>
              <a:rPr lang="it-IT" dirty="0" err="1">
                <a:effectLst/>
                <a:latin typeface="Calibri" panose="020F0502020204030204" pitchFamily="34" charset="0"/>
                <a:ea typeface="Calibri" panose="020F0502020204030204" pitchFamily="34" charset="0"/>
                <a:cs typeface="Times New Roman" panose="02020603050405020304" pitchFamily="18" charset="0"/>
              </a:rPr>
              <a:t>problem</a:t>
            </a:r>
            <a:r>
              <a:rPr lang="it-IT" dirty="0">
                <a:effectLst/>
                <a:latin typeface="Calibri" panose="020F0502020204030204" pitchFamily="34" charset="0"/>
                <a:ea typeface="Calibri" panose="020F0502020204030204" pitchFamily="34" charset="0"/>
                <a:cs typeface="Times New Roman" panose="02020603050405020304" pitchFamily="18" charset="0"/>
              </a:rPr>
              <a:t>-solving;</a:t>
            </a:r>
          </a:p>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rafforzare nelle scuole lo studio della lingua italiana e sollecitare gli studenti a migliorare la padronanza della propria lingua.</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7989757" y="818956"/>
            <a:ext cx="3475413" cy="646331"/>
          </a:xfrm>
          <a:prstGeom prst="rect">
            <a:avLst/>
          </a:prstGeom>
          <a:noFill/>
        </p:spPr>
        <p:txBody>
          <a:bodyPr wrap="square" rtlCol="0">
            <a:spAutoFit/>
          </a:bodyPr>
          <a:lstStyle/>
          <a:p>
            <a:r>
              <a:rPr lang="it-IT" dirty="0"/>
              <a:t>Referenti </a:t>
            </a:r>
          </a:p>
          <a:p>
            <a:r>
              <a:rPr lang="it-IT" b="1" dirty="0"/>
              <a:t>Coordinatori di dipartimento</a:t>
            </a:r>
            <a:endParaRPr lang="it-IT" dirty="0"/>
          </a:p>
        </p:txBody>
      </p:sp>
    </p:spTree>
    <p:extLst>
      <p:ext uri="{BB962C8B-B14F-4D97-AF65-F5344CB8AC3E}">
        <p14:creationId xmlns:p14="http://schemas.microsoft.com/office/powerpoint/2010/main" val="123906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TECNICHE DI RICERCA ATTIVA DEL LAVORO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304941"/>
            <a:ext cx="5486400" cy="341632"/>
          </a:xfrm>
          <a:noFill/>
          <a:ln w="28575">
            <a:solidFill>
              <a:schemeClr val="tx1"/>
            </a:solidFill>
          </a:ln>
        </p:spPr>
        <p:txBody>
          <a:bodyPr vert="horz" wrap="square" lIns="91440" tIns="45720" rIns="91440" bIns="45720" rtlCol="0">
            <a:spAutoFit/>
          </a:bodyPr>
          <a:lstStyle/>
          <a:p>
            <a:pPr algn="l"/>
            <a:r>
              <a:rPr lang="it-IT" sz="1800" dirty="0">
                <a:latin typeface="Calibri" panose="020F0502020204030204" pitchFamily="34" charset="0"/>
                <a:cs typeface="Times New Roman" panose="02020603050405020304" pitchFamily="18" charset="0"/>
              </a:rPr>
              <a:t>Classi quarte e quinte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2155718"/>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Calibri" panose="020F0502020204030204" pitchFamily="34" charset="0"/>
                <a:ea typeface="Calibri" panose="020F0502020204030204" pitchFamily="34" charset="0"/>
                <a:cs typeface="Times New Roman" panose="02020603050405020304" pitchFamily="18" charset="0"/>
              </a:rPr>
              <a:t> </a:t>
            </a:r>
            <a:r>
              <a:rPr lang="it-IT" sz="1600" dirty="0">
                <a:effectLst/>
                <a:latin typeface="+mn-lt"/>
                <a:ea typeface="Calibri" panose="020F0502020204030204" pitchFamily="34" charset="0"/>
                <a:cs typeface="Times New Roman" panose="02020603050405020304" pitchFamily="18" charset="0"/>
              </a:rPr>
              <a:t>Il progetto intende insegnare agli studenti tutte le strategie necessarie per trovare una nuova occupazione, attraverso la consultazione regolare dei principali canali dedicati a questo scopo: dalle piattaforme per le offerte di lavoro, ai social, passando per le agenzie e il classico passaparola con conoscenti e amici. </a:t>
            </a:r>
          </a:p>
          <a:p>
            <a:pPr marL="0" indent="0" algn="just">
              <a:lnSpc>
                <a:spcPct val="107000"/>
              </a:lnSpc>
              <a:spcAft>
                <a:spcPts val="800"/>
              </a:spcAft>
              <a:buNone/>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716402" y="825534"/>
            <a:ext cx="2720631" cy="646331"/>
          </a:xfrm>
          <a:prstGeom prst="rect">
            <a:avLst/>
          </a:prstGeom>
          <a:noFill/>
        </p:spPr>
        <p:txBody>
          <a:bodyPr wrap="square" rtlCol="0">
            <a:spAutoFit/>
          </a:bodyPr>
          <a:lstStyle/>
          <a:p>
            <a:r>
              <a:rPr lang="it-IT" dirty="0"/>
              <a:t>Referente</a:t>
            </a:r>
          </a:p>
          <a:p>
            <a:r>
              <a:rPr lang="it-IT" b="1" dirty="0"/>
              <a:t>Prof. Pazienza Pasquale</a:t>
            </a:r>
          </a:p>
        </p:txBody>
      </p:sp>
    </p:spTree>
    <p:extLst>
      <p:ext uri="{BB962C8B-B14F-4D97-AF65-F5344CB8AC3E}">
        <p14:creationId xmlns:p14="http://schemas.microsoft.com/office/powerpoint/2010/main" val="3406499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485116"/>
          </a:xfrm>
        </p:spPr>
        <p:txBody>
          <a:bodyPr>
            <a:noAutofit/>
          </a:bodyPr>
          <a:lstStyle/>
          <a:p>
            <a:pPr algn="l"/>
            <a:r>
              <a:rPr lang="it-IT" sz="2400" b="1" dirty="0">
                <a:latin typeface="+mn-lt"/>
              </a:rPr>
              <a:t>PROGETTO </a:t>
            </a:r>
            <a:r>
              <a:rPr lang="it-IT" sz="2400" b="1" dirty="0">
                <a:effectLst/>
                <a:latin typeface="+mn-lt"/>
                <a:ea typeface="Calibri" panose="020F0502020204030204" pitchFamily="34" charset="0"/>
              </a:rPr>
              <a:t>DIRITTO COSTITUZIONALE E  DIRITTO TRIBUTARIO</a:t>
            </a:r>
            <a:endParaRPr lang="it-IT" sz="2400" b="1" i="1" dirty="0">
              <a:latin typeface="+mn-lt"/>
            </a:endParaRP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9204"/>
            <a:ext cx="5486400" cy="313932"/>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600" dirty="0">
                <a:effectLst/>
                <a:ea typeface="Calibri" panose="020F0502020204030204" pitchFamily="34" charset="0"/>
              </a:rPr>
              <a:t>Classe 5A  Scienze Umane</a:t>
            </a:r>
            <a:endParaRPr lang="it-IT" sz="1600" dirty="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2679451"/>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nSpc>
                <a:spcPct val="107000"/>
              </a:lnSpc>
              <a:spcAft>
                <a:spcPts val="800"/>
              </a:spcAft>
              <a:buNone/>
            </a:pPr>
            <a:r>
              <a:rPr lang="it-IT" dirty="0">
                <a:ea typeface="Calibri" panose="020F0502020204030204" pitchFamily="34" charset="0"/>
              </a:rPr>
              <a:t>Il progetto prevede:</a:t>
            </a:r>
          </a:p>
          <a:p>
            <a:pPr algn="just">
              <a:lnSpc>
                <a:spcPct val="107000"/>
              </a:lnSpc>
              <a:spcAft>
                <a:spcPts val="800"/>
              </a:spcAft>
            </a:pPr>
            <a:r>
              <a:rPr lang="it-IT" sz="1800" dirty="0">
                <a:effectLst/>
                <a:latin typeface="+mn-lt"/>
                <a:ea typeface="Calibri" panose="020F0502020204030204" pitchFamily="34" charset="0"/>
              </a:rPr>
              <a:t>Approfondimento di alcune tematiche di Diritto Costituzionale e Diritto Tributario: Le radici ideologiche della costituzione e il suo carattere programmatico, i partiti della Costituente; Il carattere assistenziale e previdenziale della spesa pubblica, i tributi e in particolare l’IVA, la dichiarazione dei redditi</a:t>
            </a:r>
            <a:endParaRPr lang="it-IT" sz="1600" dirty="0">
              <a:latin typeface="+mn-lt"/>
              <a:ea typeface="Calibri" panose="020F0502020204030204" pitchFamily="34"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785932" y="846033"/>
            <a:ext cx="2771336" cy="646331"/>
          </a:xfrm>
          <a:prstGeom prst="rect">
            <a:avLst/>
          </a:prstGeom>
          <a:noFill/>
        </p:spPr>
        <p:txBody>
          <a:bodyPr wrap="square" rtlCol="0">
            <a:spAutoFit/>
          </a:bodyPr>
          <a:lstStyle/>
          <a:p>
            <a:r>
              <a:rPr lang="it-IT" dirty="0"/>
              <a:t>Referente </a:t>
            </a:r>
          </a:p>
          <a:p>
            <a:r>
              <a:rPr lang="it-IT" b="1" dirty="0"/>
              <a:t>Prof.ssa Martina </a:t>
            </a:r>
            <a:r>
              <a:rPr lang="it-IT" b="1" dirty="0" err="1"/>
              <a:t>Romagno</a:t>
            </a:r>
            <a:endParaRPr lang="it-IT" dirty="0"/>
          </a:p>
        </p:txBody>
      </p:sp>
    </p:spTree>
    <p:extLst>
      <p:ext uri="{BB962C8B-B14F-4D97-AF65-F5344CB8AC3E}">
        <p14:creationId xmlns:p14="http://schemas.microsoft.com/office/powerpoint/2010/main" val="183575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533079"/>
            <a:ext cx="10438228" cy="790594"/>
          </a:xfrm>
        </p:spPr>
        <p:txBody>
          <a:bodyPr>
            <a:noAutofit/>
          </a:bodyPr>
          <a:lstStyle/>
          <a:p>
            <a:pPr algn="l"/>
            <a:r>
              <a:rPr lang="it-IT" sz="2400" b="1" dirty="0">
                <a:latin typeface="+mn-lt"/>
              </a:rPr>
              <a:t>PROGETTO </a:t>
            </a:r>
            <a:br>
              <a:rPr lang="it-IT" sz="2400" b="1" dirty="0">
                <a:latin typeface="+mn-lt"/>
              </a:rPr>
            </a:br>
            <a:r>
              <a:rPr lang="it-IT" sz="2400" dirty="0">
                <a:effectLst/>
                <a:latin typeface="+mn-lt"/>
                <a:ea typeface="Calibri" panose="020F0502020204030204" pitchFamily="34" charset="0"/>
              </a:rPr>
              <a:t>ELEMENTI DI DIRITTO COSTITUZIONALE E GEOPOLITICA</a:t>
            </a:r>
            <a:endParaRPr lang="it-IT" sz="2400" b="1" i="1" dirty="0">
              <a:latin typeface="+mn-lt"/>
            </a:endParaRP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6480"/>
            <a:ext cx="5486400" cy="313932"/>
          </a:xfrm>
          <a:noFill/>
          <a:ln w="28575">
            <a:solidFill>
              <a:schemeClr val="tx1"/>
            </a:solidFill>
          </a:ln>
        </p:spPr>
        <p:txBody>
          <a:bodyPr vert="horz" wrap="square" lIns="91440" tIns="45720" rIns="91440" bIns="45720" rtlCol="0">
            <a:spAutoFit/>
          </a:bodyPr>
          <a:lstStyle/>
          <a:p>
            <a:pPr algn="l"/>
            <a:r>
              <a:rPr lang="it-IT" sz="1600" dirty="0">
                <a:ea typeface="Calibri" panose="020F0502020204030204" pitchFamily="34" charset="0"/>
                <a:cs typeface="Times New Roman" panose="02020603050405020304" pitchFamily="18" charset="0"/>
              </a:rPr>
              <a:t>Classi quinte</a:t>
            </a:r>
            <a:endParaRPr lang="it-IT" sz="1600" dirty="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547346"/>
            <a:ext cx="5486401" cy="1134478"/>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cs typeface="Times New Roman" panose="02020603050405020304" pitchFamily="18" charset="0"/>
              </a:rPr>
              <a:t>Il corso si strutturerà  sulla trattazione degli istituti fondamentali del </a:t>
            </a:r>
            <a:r>
              <a:rPr lang="it-IT" sz="1600" dirty="0">
                <a:latin typeface="+mn-lt"/>
                <a:ea typeface="Calibri" panose="020F0502020204030204" pitchFamily="34" charset="0"/>
              </a:rPr>
              <a:t>D</a:t>
            </a:r>
            <a:r>
              <a:rPr lang="it-IT" sz="1600" dirty="0">
                <a:effectLst/>
                <a:latin typeface="+mn-lt"/>
                <a:ea typeface="Calibri" panose="020F0502020204030204" pitchFamily="34" charset="0"/>
                <a:cs typeface="Times New Roman" panose="02020603050405020304" pitchFamily="18" charset="0"/>
              </a:rPr>
              <a:t>iritto costituzionale, per conoscere meglio i diritti e doveri dei cittadini e l’ordinamento dello Stato. Verranno poi analizzati alcuni elementi della attuale geopolitica.</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785932" y="846033"/>
            <a:ext cx="2771336" cy="646331"/>
          </a:xfrm>
          <a:prstGeom prst="rect">
            <a:avLst/>
          </a:prstGeom>
          <a:noFill/>
        </p:spPr>
        <p:txBody>
          <a:bodyPr wrap="square" rtlCol="0">
            <a:spAutoFit/>
          </a:bodyPr>
          <a:lstStyle/>
          <a:p>
            <a:r>
              <a:rPr lang="it-IT" dirty="0"/>
              <a:t>Referente </a:t>
            </a:r>
          </a:p>
          <a:p>
            <a:r>
              <a:rPr lang="it-IT" b="1" dirty="0"/>
              <a:t>Prof.ssa Lucia </a:t>
            </a:r>
            <a:r>
              <a:rPr lang="it-IT" b="1" dirty="0" err="1"/>
              <a:t>Tatone</a:t>
            </a:r>
            <a:endParaRPr lang="it-IT" dirty="0"/>
          </a:p>
        </p:txBody>
      </p:sp>
    </p:spTree>
    <p:extLst>
      <p:ext uri="{BB962C8B-B14F-4D97-AF65-F5344CB8AC3E}">
        <p14:creationId xmlns:p14="http://schemas.microsoft.com/office/powerpoint/2010/main" val="4969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DEBATE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352630"/>
            <a:ext cx="5486400" cy="341632"/>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Tutti gli studenti Alpi-Montale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179183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dirty="0">
                <a:latin typeface="+mn-lt"/>
                <a:ea typeface="Calibri" panose="020F0502020204030204" pitchFamily="34" charset="0"/>
              </a:rPr>
              <a:t>Il progetto intende:</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rPr>
              <a:t> metter in atto lo sviluppo di un'attività finalizzata ad acquisire un'identità consapevole, promuovendo la capacità di operare scelte, attivare ed allenare le otto competenze chiave per l’apprendimento permanente.</a:t>
            </a:r>
            <a:endParaRPr lang="it-IT" dirty="0">
              <a:latin typeface="+mn-lt"/>
              <a:ea typeface="Calibri" panose="020F0502020204030204" pitchFamily="34"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a:t>
            </a:r>
          </a:p>
          <a:p>
            <a:r>
              <a:rPr lang="it-IT" b="1" dirty="0"/>
              <a:t>Prof.ssa A. Zinco </a:t>
            </a:r>
            <a:endParaRPr lang="it-IT" dirty="0"/>
          </a:p>
        </p:txBody>
      </p:sp>
    </p:spTree>
    <p:extLst>
      <p:ext uri="{BB962C8B-B14F-4D97-AF65-F5344CB8AC3E}">
        <p14:creationId xmlns:p14="http://schemas.microsoft.com/office/powerpoint/2010/main" val="277946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4510330"/>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«Un posto tutto mio» </a:t>
            </a:r>
            <a:br>
              <a:rPr lang="it-IT" sz="2400" b="1" dirty="0"/>
            </a:br>
            <a:r>
              <a:rPr lang="it-IT" sz="2400" b="1" i="1" dirty="0"/>
              <a:t>ORIENTAMENTO IN ENTRATA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3256497"/>
            <a:ext cx="5486400" cy="3098028"/>
          </a:xfrm>
          <a:prstGeom prst="rect">
            <a:avLst/>
          </a:prstGeom>
          <a:noFill/>
          <a:ln w="28575">
            <a:solidFill>
              <a:schemeClr val="tx1"/>
            </a:solidFill>
          </a:ln>
        </p:spPr>
        <p:txBody>
          <a:bodyPr wrap="square" rtlCol="0">
            <a:spAutoFit/>
          </a:bodyPr>
          <a:lstStyle>
            <a:defPPr>
              <a:defRPr lang="it-IT"/>
            </a:defPPr>
            <a:lvl1pPr marL="285750" indent="-285750">
              <a:buFont typeface="Wingdings" panose="05000000000000000000" pitchFamily="2" charset="2"/>
              <a:buChar char="ü"/>
              <a:defRPr>
                <a:effectLst/>
                <a:latin typeface="Calibri" panose="020F0502020204030204" pitchFamily="34" charset="0"/>
                <a:ea typeface="Calibri" panose="020F0502020204030204" pitchFamily="34" charset="0"/>
                <a:cs typeface="Times New Roman" panose="02020603050405020304" pitchFamily="18"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it-IT" sz="1800" dirty="0">
                <a:effectLst/>
                <a:latin typeface="+mn-lt"/>
                <a:ea typeface="Arial" panose="020B0604020202020204" pitchFamily="34" charset="0"/>
              </a:rPr>
              <a:t>Il progetto prevede </a:t>
            </a:r>
          </a:p>
          <a:p>
            <a:pPr algn="just"/>
            <a:r>
              <a:rPr lang="it-IT" sz="1600" dirty="0">
                <a:effectLst/>
                <a:latin typeface="+mn-lt"/>
                <a:ea typeface="Arial" panose="020B0604020202020204" pitchFamily="34" charset="0"/>
              </a:rPr>
              <a:t>un'attività orientativa finalizzata ad acquisire un'identità consapevole, scelte scolastiche autonome e in linea con le proprie inclinazioni.</a:t>
            </a:r>
          </a:p>
          <a:p>
            <a:pPr algn="just">
              <a:spcAft>
                <a:spcPts val="1000"/>
              </a:spcAft>
            </a:pPr>
            <a:r>
              <a:rPr lang="it-IT" sz="1600" dirty="0">
                <a:effectLst/>
                <a:latin typeface="+mn-lt"/>
                <a:ea typeface="Arial" panose="020B0604020202020204" pitchFamily="34" charset="0"/>
              </a:rPr>
              <a:t> momenti di incontro e proposte laboratoriali in orientamento scolastico e sportelli informativi per dare delucidazioni sugli indirizzi della scuola;</a:t>
            </a:r>
          </a:p>
          <a:p>
            <a:pPr algn="just">
              <a:lnSpc>
                <a:spcPct val="120000"/>
              </a:lnSpc>
              <a:spcAft>
                <a:spcPts val="1000"/>
              </a:spcAft>
            </a:pPr>
            <a:r>
              <a:rPr lang="it-IT" sz="1600" dirty="0">
                <a:effectLst/>
                <a:latin typeface="+mn-lt"/>
                <a:ea typeface="Arial" panose="020B0604020202020204" pitchFamily="34" charset="0"/>
              </a:rPr>
              <a:t>Pomeriggi tematici</a:t>
            </a:r>
          </a:p>
          <a:p>
            <a:pPr algn="just">
              <a:lnSpc>
                <a:spcPct val="120000"/>
              </a:lnSpc>
              <a:spcAft>
                <a:spcPts val="1000"/>
              </a:spcAft>
            </a:pPr>
            <a:r>
              <a:rPr lang="it-IT" sz="1600" dirty="0">
                <a:latin typeface="+mn-lt"/>
                <a:ea typeface="Arial" panose="020B0604020202020204" pitchFamily="34" charset="0"/>
              </a:rPr>
              <a:t>Visite presso le scuole del territorio</a:t>
            </a:r>
            <a:r>
              <a:rPr lang="it-IT" sz="1600" dirty="0">
                <a:effectLst/>
                <a:latin typeface="+mn-lt"/>
                <a:ea typeface="Arial" panose="020B0604020202020204" pitchFamily="34" charset="0"/>
              </a:rPr>
              <a:t>;</a:t>
            </a:r>
          </a:p>
          <a:p>
            <a:pPr algn="just">
              <a:lnSpc>
                <a:spcPct val="120000"/>
              </a:lnSpc>
              <a:spcAft>
                <a:spcPts val="1000"/>
              </a:spcAft>
            </a:pPr>
            <a:r>
              <a:rPr lang="it-IT" sz="1600" dirty="0">
                <a:latin typeface="+mn-lt"/>
                <a:ea typeface="Arial" panose="020B0604020202020204" pitchFamily="34" charset="0"/>
              </a:rPr>
              <a:t>G</a:t>
            </a:r>
            <a:r>
              <a:rPr lang="it-IT" sz="1600" dirty="0">
                <a:effectLst/>
                <a:latin typeface="+mn-lt"/>
                <a:ea typeface="Arial" panose="020B0604020202020204" pitchFamily="34" charset="0"/>
              </a:rPr>
              <a:t>iornate di open day.</a:t>
            </a:r>
          </a:p>
        </p:txBody>
      </p:sp>
      <p:sp>
        <p:nvSpPr>
          <p:cNvPr id="3" name="Freccia a pentagono 2">
            <a:extLst>
              <a:ext uri="{FF2B5EF4-FFF2-40B4-BE49-F238E27FC236}">
                <a16:creationId xmlns:a16="http://schemas.microsoft.com/office/drawing/2014/main" id="{9E3D7286-5069-4BA8-8633-885F8A4D3F2F}"/>
              </a:ext>
            </a:extLst>
          </p:cNvPr>
          <p:cNvSpPr/>
          <p:nvPr/>
        </p:nvSpPr>
        <p:spPr>
          <a:xfrm>
            <a:off x="998806" y="1980019"/>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819007"/>
            <a:ext cx="2771336" cy="646331"/>
          </a:xfrm>
          <a:prstGeom prst="rect">
            <a:avLst/>
          </a:prstGeom>
          <a:noFill/>
        </p:spPr>
        <p:txBody>
          <a:bodyPr wrap="square" rtlCol="0">
            <a:spAutoFit/>
          </a:bodyPr>
          <a:lstStyle/>
          <a:p>
            <a:r>
              <a:rPr lang="it-IT" dirty="0"/>
              <a:t>Referente </a:t>
            </a:r>
          </a:p>
          <a:p>
            <a:r>
              <a:rPr lang="it-IT" sz="1800" b="1" dirty="0"/>
              <a:t>Prof.ssa Rosanna  Stringaro</a:t>
            </a:r>
            <a:endParaRPr lang="it-IT" dirty="0"/>
          </a:p>
        </p:txBody>
      </p:sp>
      <p:sp>
        <p:nvSpPr>
          <p:cNvPr id="12" name="CasellaDiTesto 11">
            <a:extLst>
              <a:ext uri="{FF2B5EF4-FFF2-40B4-BE49-F238E27FC236}">
                <a16:creationId xmlns:a16="http://schemas.microsoft.com/office/drawing/2014/main" id="{B24CD65D-9729-4C97-BEF4-BD566E223273}"/>
              </a:ext>
            </a:extLst>
          </p:cNvPr>
          <p:cNvSpPr txBox="1"/>
          <p:nvPr/>
        </p:nvSpPr>
        <p:spPr>
          <a:xfrm>
            <a:off x="5950634" y="2121782"/>
            <a:ext cx="5486400" cy="646331"/>
          </a:xfrm>
          <a:prstGeom prst="rect">
            <a:avLst/>
          </a:prstGeom>
          <a:noFill/>
          <a:ln w="28575">
            <a:solidFill>
              <a:schemeClr val="tx1"/>
            </a:solidFill>
          </a:ln>
        </p:spPr>
        <p:txBody>
          <a:bodyPr wrap="square" rtlCol="0">
            <a:spAutoFit/>
          </a:bodyPr>
          <a:lstStyle/>
          <a:p>
            <a:pPr marL="285750" indent="-285750">
              <a:buFont typeface="Wingdings" panose="05000000000000000000" pitchFamily="2" charset="2"/>
              <a:buChar char="ü"/>
            </a:pPr>
            <a:r>
              <a:rPr lang="it-IT" sz="1800" dirty="0">
                <a:effectLst/>
                <a:latin typeface="Calibri" panose="020F0502020204030204" pitchFamily="34" charset="0"/>
                <a:ea typeface="Calibri" panose="020F0502020204030204" pitchFamily="34" charset="0"/>
                <a:cs typeface="Times New Roman" panose="02020603050405020304" pitchFamily="18" charset="0"/>
              </a:rPr>
              <a:t>classi terze di scuola secondaria di primo grado</a:t>
            </a:r>
          </a:p>
          <a:p>
            <a:pPr marL="285750" indent="-285750">
              <a:buFont typeface="Wingdings" panose="05000000000000000000" pitchFamily="2" charset="2"/>
              <a:buChar char="ü"/>
            </a:pPr>
            <a:r>
              <a:rPr lang="it-IT" sz="1800" dirty="0">
                <a:effectLst/>
                <a:latin typeface="Calibri" panose="020F0502020204030204" pitchFamily="34" charset="0"/>
                <a:ea typeface="Calibri" panose="020F0502020204030204" pitchFamily="34" charset="0"/>
                <a:cs typeface="Times New Roman" panose="02020603050405020304" pitchFamily="18" charset="0"/>
              </a:rPr>
              <a:t>genitori</a:t>
            </a:r>
          </a:p>
        </p:txBody>
      </p:sp>
    </p:spTree>
    <p:extLst>
      <p:ext uri="{BB962C8B-B14F-4D97-AF65-F5344CB8AC3E}">
        <p14:creationId xmlns:p14="http://schemas.microsoft.com/office/powerpoint/2010/main" val="2411598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LABORATORIO CREATIVO</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353494"/>
            <a:ext cx="5486400" cy="341632"/>
          </a:xfrm>
          <a:noFill/>
          <a:ln w="28575">
            <a:solidFill>
              <a:schemeClr val="tx1"/>
            </a:solidFill>
          </a:ln>
        </p:spPr>
        <p:txBody>
          <a:bodyPr vert="horz" wrap="square" lIns="91440" tIns="45720" rIns="91440" bIns="45720" rtlCol="0">
            <a:spAutoFit/>
          </a:bodyPr>
          <a:lstStyle/>
          <a:p>
            <a:pPr algn="l"/>
            <a:r>
              <a:rPr lang="it-IT" sz="1800" dirty="0">
                <a:latin typeface="Calibri" panose="020F0502020204030204" pitchFamily="34" charset="0"/>
                <a:cs typeface="Times New Roman" panose="02020603050405020304" pitchFamily="18" charset="0"/>
              </a:rPr>
              <a:t>Studenti DVA</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1790362"/>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Programmazione e realizzazione di varie tipologie di lavori manuali, sia individuali che di gruppo, da realizzare con gli allievi diversamente abili.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Momenti di socializzazione attraverso il canto con l’uso di uno strumento musicale - la chitarra.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096533" y="825535"/>
            <a:ext cx="3340501" cy="646331"/>
          </a:xfrm>
          <a:prstGeom prst="rect">
            <a:avLst/>
          </a:prstGeom>
          <a:noFill/>
        </p:spPr>
        <p:txBody>
          <a:bodyPr wrap="square" rtlCol="0">
            <a:spAutoFit/>
          </a:bodyPr>
          <a:lstStyle/>
          <a:p>
            <a:r>
              <a:rPr lang="it-IT" dirty="0"/>
              <a:t>Referente </a:t>
            </a:r>
          </a:p>
          <a:p>
            <a:r>
              <a:rPr lang="it-IT" b="1" dirty="0"/>
              <a:t>Prof.ssa Maria Mascolo</a:t>
            </a:r>
            <a:endParaRPr lang="it-IT" dirty="0"/>
          </a:p>
        </p:txBody>
      </p:sp>
    </p:spTree>
    <p:extLst>
      <p:ext uri="{BB962C8B-B14F-4D97-AF65-F5344CB8AC3E}">
        <p14:creationId xmlns:p14="http://schemas.microsoft.com/office/powerpoint/2010/main" val="3376012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POTENZIAMENTO BIOMEDICO</a:t>
            </a:r>
            <a:br>
              <a:rPr lang="it-IT" sz="2400" b="1" dirty="0"/>
            </a:br>
            <a:r>
              <a:rPr lang="it-IT" sz="1800" dirty="0">
                <a:effectLst/>
                <a:latin typeface="+mn-lt"/>
                <a:ea typeface="Calibri" panose="020F0502020204030204" pitchFamily="34" charset="0"/>
              </a:rPr>
              <a:t>Science </a:t>
            </a:r>
            <a:r>
              <a:rPr lang="it-IT" sz="1800" dirty="0" err="1">
                <a:effectLst/>
                <a:latin typeface="+mn-lt"/>
                <a:ea typeface="Calibri" panose="020F0502020204030204" pitchFamily="34" charset="0"/>
              </a:rPr>
              <a:t>Passepartout</a:t>
            </a:r>
            <a:r>
              <a:rPr lang="it-IT" sz="1800" dirty="0">
                <a:effectLst/>
                <a:latin typeface="+mn-lt"/>
                <a:ea typeface="Calibri" panose="020F0502020204030204" pitchFamily="34" charset="0"/>
              </a:rPr>
              <a:t> 2023_24 </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58050"/>
            <a:ext cx="5486400" cy="341632"/>
          </a:xfrm>
          <a:noFill/>
          <a:ln w="28575">
            <a:solidFill>
              <a:schemeClr val="tx1"/>
            </a:solidFill>
          </a:ln>
        </p:spPr>
        <p:txBody>
          <a:bodyPr vert="horz" wrap="square" lIns="91440" tIns="45720" rIns="91440" bIns="45720" rtlCol="0">
            <a:spAutoFit/>
          </a:bodyPr>
          <a:lstStyle/>
          <a:p>
            <a:pPr algn="l"/>
            <a:r>
              <a:rPr lang="it-IT" sz="1800" dirty="0">
                <a:ea typeface="Times New Roman" panose="02020603050405020304" pitchFamily="18" charset="0"/>
                <a:cs typeface="Times New Roman" panose="02020603050405020304" pitchFamily="18" charset="0"/>
              </a:rPr>
              <a:t>Triennio</a:t>
            </a:r>
            <a:endParaRPr lang="it-IT" sz="18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168818"/>
            <a:ext cx="5486401" cy="3144322"/>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rPr>
              <a:t>Percorso di analisi e approfondimento delle programmazioni relative ai test di ingresso per corsi di laurea a numero programmato e per selezioni di vario genere (Olimpiadi, Campionati, ecc.) e relative esercitazioni con l’obiettivo di potenziare le conoscenze e le abilità in ambito scientifico. Saranno organizzati 3 moduli:</a:t>
            </a:r>
          </a:p>
          <a:p>
            <a:pPr algn="just">
              <a:lnSpc>
                <a:spcPct val="107000"/>
              </a:lnSpc>
              <a:spcAft>
                <a:spcPts val="800"/>
              </a:spcAft>
            </a:pPr>
            <a:r>
              <a:rPr lang="it-IT" sz="1600" dirty="0">
                <a:latin typeface="+mn-lt"/>
                <a:ea typeface="Calibri" panose="020F0502020204030204" pitchFamily="34" charset="0"/>
              </a:rPr>
              <a:t>30 h Biomedico 1</a:t>
            </a:r>
          </a:p>
          <a:p>
            <a:pPr algn="just">
              <a:lnSpc>
                <a:spcPct val="107000"/>
              </a:lnSpc>
              <a:spcAft>
                <a:spcPts val="800"/>
              </a:spcAft>
            </a:pPr>
            <a:r>
              <a:rPr lang="it-IT" sz="1600" dirty="0">
                <a:latin typeface="+mn-lt"/>
                <a:ea typeface="Calibri" panose="020F0502020204030204" pitchFamily="34" charset="0"/>
              </a:rPr>
              <a:t>30 h Biomedico 2</a:t>
            </a:r>
          </a:p>
          <a:p>
            <a:pPr algn="just">
              <a:lnSpc>
                <a:spcPct val="107000"/>
              </a:lnSpc>
              <a:spcAft>
                <a:spcPts val="800"/>
              </a:spcAft>
            </a:pPr>
            <a:r>
              <a:rPr lang="it-IT" sz="1600" dirty="0">
                <a:latin typeface="+mn-lt"/>
                <a:ea typeface="Calibri" panose="020F0502020204030204" pitchFamily="34" charset="0"/>
              </a:rPr>
              <a:t>30 h Preparazione Test Ingresso, Campionati, Olimpiadi, ecc.</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9522944" y="702471"/>
            <a:ext cx="2568188" cy="646331"/>
          </a:xfrm>
          <a:prstGeom prst="rect">
            <a:avLst/>
          </a:prstGeom>
          <a:noFill/>
        </p:spPr>
        <p:txBody>
          <a:bodyPr wrap="square" rtlCol="0">
            <a:spAutoFit/>
          </a:bodyPr>
          <a:lstStyle/>
          <a:p>
            <a:r>
              <a:rPr lang="it-IT" dirty="0"/>
              <a:t>Referente </a:t>
            </a:r>
          </a:p>
          <a:p>
            <a:r>
              <a:rPr lang="it-IT" b="1" dirty="0"/>
              <a:t>Prof.ssa Valenzano</a:t>
            </a:r>
            <a:endParaRPr lang="it-IT" dirty="0"/>
          </a:p>
        </p:txBody>
      </p:sp>
    </p:spTree>
    <p:extLst>
      <p:ext uri="{BB962C8B-B14F-4D97-AF65-F5344CB8AC3E}">
        <p14:creationId xmlns:p14="http://schemas.microsoft.com/office/powerpoint/2010/main" val="3861846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IL TRENO DELLA MEMORIA</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35367"/>
            <a:ext cx="5486400" cy="341632"/>
          </a:xfrm>
          <a:noFill/>
          <a:ln w="28575">
            <a:solidFill>
              <a:schemeClr val="tx1"/>
            </a:solidFill>
          </a:ln>
        </p:spPr>
        <p:txBody>
          <a:bodyPr vert="horz" wrap="square" lIns="91440" tIns="45720" rIns="91440" bIns="45720" rtlCol="0">
            <a:spAutoFit/>
          </a:bodyPr>
          <a:lstStyle/>
          <a:p>
            <a:pPr algn="l"/>
            <a:r>
              <a:rPr lang="it-IT" sz="1800" dirty="0">
                <a:effectLst/>
                <a:ea typeface="Times New Roman" panose="02020603050405020304" pitchFamily="18" charset="0"/>
                <a:cs typeface="Times New Roman" panose="02020603050405020304" pitchFamily="18" charset="0"/>
              </a:rPr>
              <a:t>classi </a:t>
            </a:r>
            <a:r>
              <a:rPr lang="it-IT" sz="1800" dirty="0">
                <a:ea typeface="Times New Roman" panose="02020603050405020304" pitchFamily="18" charset="0"/>
                <a:cs typeface="Times New Roman" panose="02020603050405020304" pitchFamily="18" charset="0"/>
              </a:rPr>
              <a:t>quinte Alpi-Montale</a:t>
            </a:r>
            <a:endParaRPr lang="it-IT" sz="18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78769" y="2958182"/>
            <a:ext cx="5486401" cy="2918941"/>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20000"/>
              </a:lnSpc>
              <a:buNone/>
            </a:pPr>
            <a:r>
              <a:rPr lang="it-IT" sz="1400" dirty="0">
                <a:latin typeface="+mn-lt"/>
                <a:ea typeface="Calibri" panose="020F0502020204030204" pitchFamily="34" charset="0"/>
              </a:rPr>
              <a:t>Il progetto propone un circuito di cittadinanza attiva, di educazione informale e “alla pari” che sviluppa una strategia educativa volta ad attivare un processo naturale di trasmissione orizzontale di conoscenze, esperienze ed emozioni svolto in un’ottica di cooperazione, rispetto reciproco e solidarietà. Attività informali di laboratorio e lezioni frontali (on line e in presenza) hanno lo scopo di costruire una formazione storica e sociale e formare un gruppo che valorizzi le differenze e all'interno del quale ogni partecipante possa esprimersi liberamente. La scelta di un vettore lento e le tante ore di viaggio divengono la distanza ed il tempo necessari a distaccarsi dal mondo da cui si è partiti per la formazione di una vera e propria comunità.</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Michela Bianco</a:t>
            </a:r>
            <a:endParaRPr lang="it-IT" dirty="0"/>
          </a:p>
        </p:txBody>
      </p:sp>
    </p:spTree>
    <p:extLst>
      <p:ext uri="{BB962C8B-B14F-4D97-AF65-F5344CB8AC3E}">
        <p14:creationId xmlns:p14="http://schemas.microsoft.com/office/powerpoint/2010/main" val="728848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effectLst/>
                <a:ea typeface="Times New Roman" panose="02020603050405020304" pitchFamily="18" charset="0"/>
                <a:cs typeface="Calibri" panose="020F0502020204030204" pitchFamily="34" charset="0"/>
              </a:rPr>
              <a:t>SPORT</a:t>
            </a:r>
            <a:r>
              <a:rPr lang="it-IT" sz="2400" b="1" dirty="0">
                <a:ea typeface="Times New Roman" panose="02020603050405020304" pitchFamily="18" charset="0"/>
                <a:cs typeface="Calibri" panose="020F0502020204030204" pitchFamily="34" charset="0"/>
              </a:rPr>
              <a:t> = </a:t>
            </a:r>
            <a:r>
              <a:rPr lang="it-IT" sz="2400" b="1" dirty="0">
                <a:effectLst/>
                <a:ea typeface="Times New Roman" panose="02020603050405020304" pitchFamily="18" charset="0"/>
                <a:cs typeface="Calibri" panose="020F0502020204030204" pitchFamily="34" charset="0"/>
              </a:rPr>
              <a:t>BENESSERE 23/24</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1541"/>
            <a:ext cx="5486400" cy="325538"/>
          </a:xfrm>
          <a:noFill/>
          <a:ln w="28575">
            <a:solidFill>
              <a:schemeClr val="tx1"/>
            </a:solidFill>
          </a:ln>
        </p:spPr>
        <p:txBody>
          <a:bodyPr vert="horz" wrap="square" lIns="91440" tIns="45720" rIns="91440" bIns="45720" rtlCol="0">
            <a:spAutoFit/>
          </a:bodyPr>
          <a:lstStyle/>
          <a:p>
            <a:pPr algn="just">
              <a:lnSpc>
                <a:spcPct val="115000"/>
              </a:lnSpc>
              <a:spcAft>
                <a:spcPts val="800"/>
              </a:spcAft>
            </a:pPr>
            <a:r>
              <a:rPr lang="it-IT" sz="1400" dirty="0">
                <a:effectLst/>
                <a:ea typeface="Calibri" panose="020F0502020204030204" pitchFamily="34" charset="0"/>
                <a:cs typeface="Times New Roman" panose="02020603050405020304" pitchFamily="18" charset="0"/>
              </a:rPr>
              <a:t>Classi </a:t>
            </a:r>
            <a:r>
              <a:rPr lang="it-IT" sz="1400" dirty="0">
                <a:effectLst/>
                <a:ea typeface="Calibri" panose="020F0502020204030204" pitchFamily="34" charset="0"/>
              </a:rPr>
              <a:t>1B,1C,1L,2B,2G,2H,3B,3C,3G,4A,4C,4D,5A,5B,5C,5D</a:t>
            </a:r>
            <a:r>
              <a:rPr lang="it-IT" sz="1400" dirty="0">
                <a:ea typeface="Calibri" panose="020F0502020204030204" pitchFamily="34" charset="0"/>
              </a:rPr>
              <a:t>, 5G</a:t>
            </a:r>
            <a:endParaRPr lang="it-IT" sz="1400" dirty="0">
              <a:effectLst/>
              <a:ea typeface="Calibri" panose="020F0502020204030204" pitchFamily="34"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3130887"/>
            <a:ext cx="5486401" cy="278659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just">
              <a:lnSpc>
                <a:spcPct val="120000"/>
              </a:lnSpc>
            </a:pPr>
            <a:r>
              <a:rPr lang="it-IT" sz="1400" b="1" i="1" dirty="0">
                <a:latin typeface="+mn-lt"/>
                <a:ea typeface="Times New Roman" panose="02020603050405020304" pitchFamily="18" charset="0"/>
              </a:rPr>
              <a:t>Incontri di educazione alla salute</a:t>
            </a:r>
            <a:endParaRPr lang="it-IT" sz="1400" b="1" i="1" dirty="0">
              <a:effectLst/>
              <a:latin typeface="+mn-lt"/>
              <a:ea typeface="Times New Roman" panose="02020603050405020304" pitchFamily="18" charset="0"/>
              <a:cs typeface="Times New Roman" panose="02020603050405020304" pitchFamily="18" charset="0"/>
            </a:endParaRPr>
          </a:p>
          <a:p>
            <a:pPr algn="just">
              <a:lnSpc>
                <a:spcPct val="120000"/>
              </a:lnSpc>
            </a:pPr>
            <a:r>
              <a:rPr lang="it-IT" sz="1400" b="1" i="1" dirty="0">
                <a:effectLst/>
                <a:latin typeface="+mn-lt"/>
                <a:ea typeface="Times New Roman" panose="02020603050405020304" pitchFamily="18" charset="0"/>
                <a:cs typeface="Times New Roman" panose="02020603050405020304" pitchFamily="18" charset="0"/>
              </a:rPr>
              <a:t>Corso gratuito di 4 mesi di danza moderna</a:t>
            </a:r>
            <a:r>
              <a:rPr lang="it-IT" sz="1400" dirty="0">
                <a:effectLst/>
                <a:latin typeface="+mn-lt"/>
                <a:ea typeface="Times New Roman" panose="02020603050405020304" pitchFamily="18" charset="0"/>
                <a:cs typeface="Times New Roman" panose="02020603050405020304" pitchFamily="18" charset="0"/>
              </a:rPr>
              <a:t>,</a:t>
            </a:r>
            <a:r>
              <a:rPr lang="it-IT" sz="1400" i="1" dirty="0">
                <a:effectLst/>
                <a:latin typeface="+mn-lt"/>
                <a:ea typeface="Times New Roman" panose="02020603050405020304" pitchFamily="18" charset="0"/>
                <a:cs typeface="Times New Roman" panose="02020603050405020304" pitchFamily="18" charset="0"/>
              </a:rPr>
              <a:t> </a:t>
            </a:r>
            <a:r>
              <a:rPr lang="it-IT" sz="1400" dirty="0">
                <a:effectLst/>
                <a:latin typeface="+mn-lt"/>
                <a:ea typeface="Times New Roman" panose="02020603050405020304" pitchFamily="18" charset="0"/>
                <a:cs typeface="Times New Roman" panose="02020603050405020304" pitchFamily="18" charset="0"/>
              </a:rPr>
              <a:t>anche su studenti diversamente abili e figli di immigrati</a:t>
            </a:r>
          </a:p>
          <a:p>
            <a:pPr algn="just">
              <a:lnSpc>
                <a:spcPct val="120000"/>
              </a:lnSpc>
            </a:pPr>
            <a:r>
              <a:rPr lang="it-IT" sz="1400" b="1" i="1" dirty="0">
                <a:effectLst/>
                <a:latin typeface="+mn-lt"/>
                <a:ea typeface="Times New Roman" panose="02020603050405020304" pitchFamily="18" charset="0"/>
                <a:cs typeface="Times New Roman" panose="02020603050405020304" pitchFamily="18" charset="0"/>
              </a:rPr>
              <a:t>Campionato scolastico di danza moderna </a:t>
            </a:r>
            <a:r>
              <a:rPr lang="it-IT" sz="1400" dirty="0">
                <a:effectLst/>
                <a:latin typeface="+mn-lt"/>
                <a:ea typeface="Times New Roman" panose="02020603050405020304" pitchFamily="18" charset="0"/>
                <a:cs typeface="Times New Roman" panose="02020603050405020304" pitchFamily="18" charset="0"/>
              </a:rPr>
              <a:t>tra le classi partecipanti al Corso di Danza Moderna, nella palestra dell’Istituto, nel mese di febbraio 2024</a:t>
            </a:r>
          </a:p>
          <a:p>
            <a:pPr algn="just">
              <a:lnSpc>
                <a:spcPct val="120000"/>
              </a:lnSpc>
            </a:pPr>
            <a:r>
              <a:rPr lang="it-IT" sz="1400" b="1" i="1" dirty="0">
                <a:effectLst/>
                <a:latin typeface="+mn-lt"/>
                <a:ea typeface="Times New Roman" panose="02020603050405020304" pitchFamily="18" charset="0"/>
                <a:cs typeface="Times New Roman" panose="02020603050405020304" pitchFamily="18" charset="0"/>
              </a:rPr>
              <a:t>Licei in danza: </a:t>
            </a:r>
            <a:r>
              <a:rPr lang="it-IT" sz="1400" dirty="0">
                <a:effectLst/>
                <a:latin typeface="+mn-lt"/>
                <a:ea typeface="Times New Roman" panose="02020603050405020304" pitchFamily="18" charset="0"/>
                <a:cs typeface="Times New Roman" panose="02020603050405020304" pitchFamily="18" charset="0"/>
              </a:rPr>
              <a:t>Manifestazioni di Danza degli Studenti partecipanti al Corso di Danza Moderna presso l’Auditorium dell’Istituto, nel mese di febbraio 2024.</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Rosa Calisi</a:t>
            </a:r>
            <a:endParaRPr lang="it-IT" dirty="0"/>
          </a:p>
        </p:txBody>
      </p:sp>
    </p:spTree>
    <p:extLst>
      <p:ext uri="{BB962C8B-B14F-4D97-AF65-F5344CB8AC3E}">
        <p14:creationId xmlns:p14="http://schemas.microsoft.com/office/powerpoint/2010/main" val="2213288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SCUOLA SPORT E DISABILITÀ</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33114"/>
            <a:ext cx="5486400" cy="341632"/>
          </a:xfrm>
          <a:noFill/>
          <a:ln w="28575">
            <a:solidFill>
              <a:schemeClr val="tx1"/>
            </a:solidFill>
          </a:ln>
        </p:spPr>
        <p:txBody>
          <a:bodyPr vert="horz" wrap="square" lIns="91440" tIns="45720" rIns="91440" bIns="45720" rtlCol="0">
            <a:spAutoFit/>
          </a:bodyPr>
          <a:lstStyle/>
          <a:p>
            <a:pPr algn="l"/>
            <a:r>
              <a:rPr lang="it-IT" sz="1800" dirty="0">
                <a:effectLst/>
                <a:ea typeface="Times New Roman" panose="02020603050405020304" pitchFamily="18" charset="0"/>
                <a:cs typeface="Times New Roman" panose="02020603050405020304" pitchFamily="18" charset="0"/>
              </a:rPr>
              <a:t>Studenti DVA</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2187074"/>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mbria" panose="02040503050406030204" pitchFamily="18" charset="0"/>
              </a:rPr>
              <a:t> Percorso formativo personalizzato con la realizzazione di una terza ora di attività motoria adattata, in aggiunta a quelle curriculari del piano di studi. L</a:t>
            </a:r>
            <a:r>
              <a:rPr lang="it-IT" sz="1600" dirty="0">
                <a:solidFill>
                  <a:srgbClr val="000000"/>
                </a:solidFill>
                <a:effectLst/>
                <a:latin typeface="+mn-lt"/>
                <a:ea typeface="Calibri" panose="020F0502020204030204" pitchFamily="34" charset="0"/>
              </a:rPr>
              <a:t>e discipline paralimpiche proposte sono corsa campestre, Atletica leggera su pista, Badmint</a:t>
            </a:r>
            <a:r>
              <a:rPr lang="it-IT" sz="1600" dirty="0">
                <a:effectLst/>
                <a:latin typeface="+mn-lt"/>
                <a:ea typeface="Calibri" panose="020F0502020204030204" pitchFamily="34" charset="0"/>
              </a:rPr>
              <a:t>on, Calcio Balilla e Tennis Tavolo. </a:t>
            </a:r>
            <a:r>
              <a:rPr lang="it-IT" sz="1600" dirty="0">
                <a:effectLst/>
                <a:latin typeface="+mn-lt"/>
                <a:ea typeface="Cambria" panose="02040503050406030204" pitchFamily="18" charset="0"/>
              </a:rPr>
              <a:t>Gli alunni saranno supportati da tecnici paralimpici delle Federazioni </a:t>
            </a:r>
            <a:r>
              <a:rPr lang="it-IT" sz="1600" b="1" dirty="0">
                <a:effectLst/>
                <a:latin typeface="+mn-lt"/>
                <a:ea typeface="Cambria" panose="02040503050406030204" pitchFamily="18" charset="0"/>
              </a:rPr>
              <a:t>FISDIR </a:t>
            </a:r>
            <a:r>
              <a:rPr lang="it-IT" sz="1600" dirty="0">
                <a:effectLst/>
                <a:latin typeface="+mn-lt"/>
                <a:ea typeface="Cambria" panose="02040503050406030204" pitchFamily="18" charset="0"/>
              </a:rPr>
              <a:t>e </a:t>
            </a:r>
            <a:r>
              <a:rPr lang="it-IT" sz="1600" b="1" dirty="0">
                <a:effectLst/>
                <a:latin typeface="+mn-lt"/>
                <a:ea typeface="Cambria" panose="02040503050406030204" pitchFamily="18" charset="0"/>
              </a:rPr>
              <a:t>FISPES</a:t>
            </a:r>
            <a:r>
              <a:rPr lang="it-IT" sz="1600" dirty="0">
                <a:effectLst/>
                <a:latin typeface="+mn-lt"/>
                <a:ea typeface="Cambria" panose="02040503050406030204" pitchFamily="18" charset="0"/>
              </a:rPr>
              <a:t>, dai docenti di classe, dai docenti di sostegno ed educatori, in un percorso formativo personalizzato. </a:t>
            </a:r>
            <a:endParaRPr lang="it-IT" sz="1600" dirty="0">
              <a:latin typeface="+mn-lt"/>
              <a:ea typeface="Calibri" panose="020F0502020204030204" pitchFamily="34"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Rosa Calisi</a:t>
            </a:r>
            <a:endParaRPr lang="it-IT" dirty="0"/>
          </a:p>
        </p:txBody>
      </p:sp>
    </p:spTree>
    <p:extLst>
      <p:ext uri="{BB962C8B-B14F-4D97-AF65-F5344CB8AC3E}">
        <p14:creationId xmlns:p14="http://schemas.microsoft.com/office/powerpoint/2010/main" val="65253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STUDENTE ATLETA DI ALTO LIVELLO</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33114"/>
            <a:ext cx="5486400" cy="341632"/>
          </a:xfrm>
          <a:noFill/>
          <a:ln w="28575">
            <a:solidFill>
              <a:schemeClr val="tx1"/>
            </a:solidFill>
          </a:ln>
        </p:spPr>
        <p:txBody>
          <a:bodyPr vert="horz" wrap="square" lIns="91440" tIns="45720" rIns="91440" bIns="45720" rtlCol="0">
            <a:spAutoFit/>
          </a:bodyPr>
          <a:lstStyle/>
          <a:p>
            <a:pPr algn="l"/>
            <a:r>
              <a:rPr lang="it-IT" sz="1800" dirty="0">
                <a:effectLst/>
                <a:ea typeface="Times New Roman" panose="02020603050405020304" pitchFamily="18" charset="0"/>
                <a:cs typeface="Times New Roman" panose="02020603050405020304" pitchFamily="18" charset="0"/>
              </a:rPr>
              <a:t>Studenti atleti</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382886"/>
            <a:ext cx="5486401" cy="166141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mbria" panose="02040503050406030204" pitchFamily="18" charset="0"/>
              </a:rPr>
              <a:t> Il progetto </a:t>
            </a:r>
            <a:r>
              <a:rPr lang="it-IT" sz="1600" dirty="0">
                <a:latin typeface="+mn-lt"/>
                <a:ea typeface="Calibri" panose="020F0502020204030204" pitchFamily="34" charset="0"/>
              </a:rPr>
              <a:t>h</a:t>
            </a:r>
            <a:r>
              <a:rPr lang="it-IT" sz="1600" dirty="0">
                <a:effectLst/>
                <a:latin typeface="+mn-lt"/>
                <a:ea typeface="Calibri" panose="020F0502020204030204" pitchFamily="34" charset="0"/>
              </a:rPr>
              <a:t>a come obiettivo il superamento delle criticità che possono riscontrarsi durante il percorso scolastico degli studenti-atleti, soprattutto riferibili alle difficoltà che questi incontrano in termini di regolare frequenza delle lezioni, nonché in relazione al tempo che riescono a dedicare allo studio individuale</a:t>
            </a:r>
            <a:endParaRPr lang="it-IT" sz="1600" dirty="0">
              <a:latin typeface="+mn-lt"/>
              <a:ea typeface="Calibri" panose="020F0502020204030204" pitchFamily="34"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Rosa Calisi</a:t>
            </a:r>
            <a:endParaRPr lang="it-IT" dirty="0"/>
          </a:p>
        </p:txBody>
      </p:sp>
    </p:spTree>
    <p:extLst>
      <p:ext uri="{BB962C8B-B14F-4D97-AF65-F5344CB8AC3E}">
        <p14:creationId xmlns:p14="http://schemas.microsoft.com/office/powerpoint/2010/main" val="2413916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FAI   </a:t>
            </a:r>
            <a:br>
              <a:rPr lang="it-IT" sz="2400" b="1" dirty="0"/>
            </a:br>
            <a:r>
              <a:rPr lang="it-IT" sz="2400" b="1" dirty="0"/>
              <a:t>Apprendisti Ciceroni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78770" y="2365058"/>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cs typeface="Times New Roman" panose="02020603050405020304" pitchFamily="18" charset="0"/>
              </a:rPr>
              <a:t>Alunni IISS Alpi 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78769" y="3062111"/>
            <a:ext cx="5486401" cy="2055306"/>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nSpc>
                <a:spcPct val="107000"/>
              </a:lnSpc>
              <a:spcAft>
                <a:spcPts val="800"/>
              </a:spcAft>
              <a:buNone/>
            </a:pPr>
            <a:r>
              <a:rPr lang="it-IT" sz="1600" dirty="0">
                <a:effectLst/>
                <a:latin typeface="+mn-lt"/>
                <a:ea typeface="Calibri" panose="020F0502020204030204" pitchFamily="34" charset="0"/>
                <a:cs typeface="Times New Roman" panose="02020603050405020304" pitchFamily="18" charset="0"/>
              </a:rPr>
              <a:t>Il progetto intende</a:t>
            </a:r>
          </a:p>
          <a:p>
            <a:pPr algn="just">
              <a:lnSpc>
                <a:spcPct val="107000"/>
              </a:lnSpc>
              <a:spcAft>
                <a:spcPts val="800"/>
              </a:spcAft>
            </a:pPr>
            <a:r>
              <a:rPr lang="it-IT" sz="1800" dirty="0">
                <a:effectLst/>
                <a:latin typeface="+mn-lt"/>
                <a:ea typeface="Calibri" panose="020F0502020204030204" pitchFamily="34" charset="0"/>
                <a:cs typeface="Times New Roman" panose="02020603050405020304" pitchFamily="18" charset="0"/>
              </a:rPr>
              <a:t>sensibilizzare le nuove generazioni alla tutela del paesaggio e alla riscoperta del patrimonio di storia, arte, natura e delle tradizioni civiche italiane, elementi degni di essere preservati e valorizzati per le future generazioni. </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966706" y="872086"/>
            <a:ext cx="2591573" cy="646331"/>
          </a:xfrm>
          <a:prstGeom prst="rect">
            <a:avLst/>
          </a:prstGeom>
          <a:noFill/>
        </p:spPr>
        <p:txBody>
          <a:bodyPr wrap="square" rtlCol="0">
            <a:spAutoFit/>
          </a:bodyPr>
          <a:lstStyle/>
          <a:p>
            <a:r>
              <a:rPr lang="it-IT" dirty="0"/>
              <a:t>Referente </a:t>
            </a:r>
          </a:p>
          <a:p>
            <a:r>
              <a:rPr lang="it-IT" b="1" dirty="0"/>
              <a:t>Prof.ssa Antonella Zinco</a:t>
            </a:r>
            <a:endParaRPr lang="it-IT" dirty="0"/>
          </a:p>
        </p:txBody>
      </p:sp>
    </p:spTree>
    <p:extLst>
      <p:ext uri="{BB962C8B-B14F-4D97-AF65-F5344CB8AC3E}">
        <p14:creationId xmlns:p14="http://schemas.microsoft.com/office/powerpoint/2010/main" val="1780398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DISEGNO GEOMETRICO</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422717"/>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Calibri" panose="020F0502020204030204" pitchFamily="34" charset="0"/>
              </a:rPr>
              <a:t>classi del primo biennio </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3298286"/>
            <a:ext cx="5486401" cy="166141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rPr>
              <a:t>Durante gli incontri si tratteranno i seguenti contenuti: convenzioni generali del disegno tecnico, costruzioni geometriche elementari; schemi geometrici fondamenti dell’analisi grafica, proiezioni ortogonali di elementi geometrici, figure piane e solide; ribaltamento e rotazione, sezioni e intersezioni.</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a:t>
            </a:r>
            <a:r>
              <a:rPr lang="it-IT" b="1" dirty="0" err="1"/>
              <a:t>Difino</a:t>
            </a:r>
            <a:endParaRPr lang="it-IT" dirty="0"/>
          </a:p>
        </p:txBody>
      </p:sp>
    </p:spTree>
    <p:extLst>
      <p:ext uri="{BB962C8B-B14F-4D97-AF65-F5344CB8AC3E}">
        <p14:creationId xmlns:p14="http://schemas.microsoft.com/office/powerpoint/2010/main" val="1536443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SCOPRIAMO RUTIGLIANO PASSEGGIANDO</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422717"/>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Calibri" panose="020F0502020204030204" pitchFamily="34" charset="0"/>
              </a:rPr>
              <a:t>Alunni BES dell’Istituto</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3298286"/>
            <a:ext cx="5486401" cy="1691425"/>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rPr>
              <a:t>Il progetto offre l’occasione di esplorare, percorrere, indagare l’ambiente circostante in modo da ritrovare   punti di riferimento utili a collocare se stessi in un contesto urbano, a rappresentare la realtà e a rielaborare le esperienze. Gli alunni scopriranno le bellezze storiche ed artistiche della città di Rutigliano</a:t>
            </a:r>
            <a:r>
              <a:rPr lang="it-IT" sz="1800" dirty="0">
                <a:effectLst/>
                <a:latin typeface="Times New Roman" panose="02020603050405020304" pitchFamily="18" charset="0"/>
                <a:ea typeface="Calibri" panose="020F0502020204030204" pitchFamily="34" charset="0"/>
              </a:rPr>
              <a:t>.</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a:t>
            </a:r>
            <a:r>
              <a:rPr lang="it-IT" b="1" dirty="0" err="1"/>
              <a:t>Difino</a:t>
            </a:r>
            <a:endParaRPr lang="it-IT" dirty="0"/>
          </a:p>
        </p:txBody>
      </p:sp>
    </p:spTree>
    <p:extLst>
      <p:ext uri="{BB962C8B-B14F-4D97-AF65-F5344CB8AC3E}">
        <p14:creationId xmlns:p14="http://schemas.microsoft.com/office/powerpoint/2010/main" val="2417736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STORIA DELL’ARTE PER L’ESAME DI STATO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78770" y="2353494"/>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cs typeface="Times New Roman" panose="02020603050405020304" pitchFamily="18" charset="0"/>
              </a:rPr>
              <a:t>Classi quinte del Liceo</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78769" y="3479992"/>
            <a:ext cx="5486401" cy="2188356"/>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t>Lezioni di ripasso e consolidamento degli argomenti caposaldi del programma di quinto anno. Le attività mireranno a rafforzare la capacità di effettuare osservazioni di tipo compositivo-formale su opere d'arte ed estrapolare i caratteri distintivi dei vari periodi e fenomeni artistici. Si favoriranno discussioni e dibattiti guidati al fine di potenziare le capacità di giudizio critico-personale ed effettuare collegamenti e confronti rilevando differenze - analogie.</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a:t>
            </a:r>
            <a:r>
              <a:rPr lang="it-IT" b="1" dirty="0" err="1"/>
              <a:t>Deperte</a:t>
            </a:r>
            <a:endParaRPr lang="it-IT" dirty="0"/>
          </a:p>
        </p:txBody>
      </p:sp>
    </p:spTree>
    <p:extLst>
      <p:ext uri="{BB962C8B-B14F-4D97-AF65-F5344CB8AC3E}">
        <p14:creationId xmlns:p14="http://schemas.microsoft.com/office/powerpoint/2010/main" val="236958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ORIENTAMENTO IN USCITA</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1975955"/>
            <a:ext cx="5486402" cy="719171"/>
          </a:xfrm>
          <a:noFill/>
          <a:ln w="28575">
            <a:solidFill>
              <a:schemeClr val="tx1"/>
            </a:solidFill>
          </a:ln>
        </p:spPr>
        <p:txBody>
          <a:bodyPr wrap="square"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Classi quarte</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Classi  quinte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253818"/>
            <a:ext cx="5486401" cy="3365024"/>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buNone/>
            </a:pPr>
            <a:r>
              <a:rPr lang="it-IT" sz="1400" dirty="0"/>
              <a:t>Prevede l’adesione a incontri e progetti formativo-orientativo, che spazia da un ambito psicologico e di rilevazione delle esigenze formative e delle risorse personali di ogni alunno, ad un altro di conoscenza delle varie offerte formative dei vari atenei e/o di impiego del mondo del lavoro.</a:t>
            </a:r>
          </a:p>
          <a:p>
            <a:pPr marL="0" indent="0" algn="just">
              <a:buNone/>
            </a:pPr>
            <a:r>
              <a:rPr lang="it-IT" sz="1400" dirty="0"/>
              <a:t>Progetti:</a:t>
            </a:r>
          </a:p>
          <a:p>
            <a:pPr marL="342900" indent="-342900" algn="just">
              <a:buAutoNum type="arabicPeriod"/>
            </a:pPr>
            <a:r>
              <a:rPr lang="it-IT" sz="1400" b="1" dirty="0" err="1"/>
              <a:t>Futurely</a:t>
            </a:r>
            <a:r>
              <a:rPr lang="it-IT" sz="1400" b="1" dirty="0"/>
              <a:t>,</a:t>
            </a:r>
            <a:r>
              <a:rPr lang="it-IT" sz="1400" dirty="0"/>
              <a:t> percorso digitale di orientamento che guida i ragazzi nella scelta universitaria e ITS e nella realizzazione del proprio futuro, sviluppando consapevolezza di sé, curiosità e coraggio.</a:t>
            </a:r>
          </a:p>
          <a:p>
            <a:pPr marL="342900" indent="-342900" algn="just">
              <a:buAutoNum type="arabicPeriod"/>
            </a:pPr>
            <a:r>
              <a:rPr lang="it-IT" sz="1400" dirty="0"/>
              <a:t>“</a:t>
            </a:r>
            <a:r>
              <a:rPr lang="it-IT" sz="1400" b="1" dirty="0"/>
              <a:t>Orienteering</a:t>
            </a:r>
            <a:r>
              <a:rPr lang="it-IT" sz="1400" dirty="0"/>
              <a:t>: la bussola per scegliere il mio futuro nel mondo. Il progetto prevede incontri formativi e attività laboratoriali mirati alla conoscenza di </a:t>
            </a:r>
            <a:r>
              <a:rPr lang="it-IT" sz="1400" dirty="0" err="1"/>
              <a:t>sè</a:t>
            </a:r>
            <a:r>
              <a:rPr lang="it-IT" sz="1400" dirty="0"/>
              <a:t> e del contesto formativo e professionale.</a:t>
            </a:r>
          </a:p>
          <a:p>
            <a:pPr marL="0" indent="0" algn="just">
              <a:buNone/>
            </a:pPr>
            <a:endParaRPr lang="it-IT" dirty="0"/>
          </a:p>
          <a:p>
            <a:pPr marL="0" indent="0">
              <a:buNone/>
            </a:pPr>
            <a:endParaRPr lang="it-IT" dirty="0"/>
          </a:p>
        </p:txBody>
      </p:sp>
      <p:sp>
        <p:nvSpPr>
          <p:cNvPr id="3" name="Freccia a pentagono 2">
            <a:extLst>
              <a:ext uri="{FF2B5EF4-FFF2-40B4-BE49-F238E27FC236}">
                <a16:creationId xmlns:a16="http://schemas.microsoft.com/office/drawing/2014/main" id="{9E3D7286-5069-4BA8-8633-885F8A4D3F2F}"/>
              </a:ext>
            </a:extLst>
          </p:cNvPr>
          <p:cNvSpPr/>
          <p:nvPr/>
        </p:nvSpPr>
        <p:spPr>
          <a:xfrm>
            <a:off x="998806" y="1980019"/>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7345180" y="669826"/>
            <a:ext cx="4344919" cy="646331"/>
          </a:xfrm>
          <a:prstGeom prst="rect">
            <a:avLst/>
          </a:prstGeom>
          <a:noFill/>
        </p:spPr>
        <p:txBody>
          <a:bodyPr wrap="square" rtlCol="0">
            <a:spAutoFit/>
          </a:bodyPr>
          <a:lstStyle/>
          <a:p>
            <a:r>
              <a:rPr lang="it-IT" dirty="0"/>
              <a:t>Referenti </a:t>
            </a:r>
          </a:p>
          <a:p>
            <a:r>
              <a:rPr lang="it-IT" sz="1800" b="1" dirty="0"/>
              <a:t>Prof. Lepore e Maniello </a:t>
            </a:r>
            <a:endParaRPr lang="it-IT" dirty="0"/>
          </a:p>
        </p:txBody>
      </p:sp>
    </p:spTree>
    <p:extLst>
      <p:ext uri="{BB962C8B-B14F-4D97-AF65-F5344CB8AC3E}">
        <p14:creationId xmlns:p14="http://schemas.microsoft.com/office/powerpoint/2010/main" val="2180672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NOI NELL’ARTE</a:t>
            </a:r>
            <a:endParaRPr lang="it-IT" sz="2400" b="1" i="1" dirty="0"/>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78770" y="2353494"/>
            <a:ext cx="5486400" cy="3416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rPr>
              <a:t>Studenti diversamente abili</a:t>
            </a:r>
            <a:r>
              <a:rPr lang="it-IT" sz="1800" dirty="0">
                <a:effectLst/>
                <a:latin typeface="Times New Roman" panose="02020603050405020304" pitchFamily="18" charset="0"/>
                <a:ea typeface="Times New Roman" panose="02020603050405020304" pitchFamily="18" charset="0"/>
              </a:rPr>
              <a:t> </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78769" y="3479992"/>
            <a:ext cx="5486401" cy="166141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t>In continuità con il corso avviato lo scorso anno, le attività si svolgeranno attraverso un percorso che cambia la visione dell’Arte da materia da imparare a esperienza da vivere, per scoprire sé stessi e le proprie emozioni. Proseguiremo il viaggio alla scoperta degli artisti e delle loro tecniche, da sperimentare in modo giocoso e creativo.</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Chiara </a:t>
            </a:r>
            <a:r>
              <a:rPr lang="it-IT" b="1" dirty="0" err="1"/>
              <a:t>Deperte</a:t>
            </a:r>
            <a:endParaRPr lang="it-IT" dirty="0"/>
          </a:p>
        </p:txBody>
      </p:sp>
    </p:spTree>
    <p:extLst>
      <p:ext uri="{BB962C8B-B14F-4D97-AF65-F5344CB8AC3E}">
        <p14:creationId xmlns:p14="http://schemas.microsoft.com/office/powerpoint/2010/main" val="123400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FISCHIETTO IN TERRACOTTA</a:t>
            </a:r>
            <a:endParaRPr lang="it-IT" sz="2400" b="1" i="1" dirty="0"/>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78770" y="2353494"/>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cs typeface="Times New Roman" panose="02020603050405020304" pitchFamily="18" charset="0"/>
              </a:rPr>
              <a:t>Alunni IISS Alpi 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898006" y="3375794"/>
            <a:ext cx="5486401" cy="1396664"/>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cs typeface="Times New Roman" panose="02020603050405020304" pitchFamily="18" charset="0"/>
              </a:rPr>
              <a:t>In base al tema proposto nel bando di concorso del Comune di Rutigliano, in occasione della Fiera del Fischietto per la Festa di Sant’Antonio Abate, si attiverà un laboratorio creativo. Gli allievi realizzeranno idee - bozzetti sulla carta, le migliori idee verranno realizzate.</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Referenti </a:t>
            </a:r>
          </a:p>
          <a:p>
            <a:r>
              <a:rPr lang="it-IT" b="1" dirty="0" err="1"/>
              <a:t>Prof.sse</a:t>
            </a:r>
            <a:r>
              <a:rPr lang="it-IT" b="1" dirty="0"/>
              <a:t> </a:t>
            </a:r>
            <a:r>
              <a:rPr lang="it-IT" b="1" dirty="0" err="1"/>
              <a:t>Deperte</a:t>
            </a:r>
            <a:r>
              <a:rPr lang="it-IT" b="1" dirty="0"/>
              <a:t>, </a:t>
            </a:r>
            <a:r>
              <a:rPr lang="it-IT" b="1" dirty="0" err="1"/>
              <a:t>Difino</a:t>
            </a:r>
            <a:r>
              <a:rPr lang="it-IT" b="1" dirty="0"/>
              <a:t>, Mascolo </a:t>
            </a:r>
            <a:endParaRPr lang="it-IT" dirty="0"/>
          </a:p>
        </p:txBody>
      </p:sp>
    </p:spTree>
    <p:extLst>
      <p:ext uri="{BB962C8B-B14F-4D97-AF65-F5344CB8AC3E}">
        <p14:creationId xmlns:p14="http://schemas.microsoft.com/office/powerpoint/2010/main" val="2230542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SPORTELLO DIDATTICO MATEMATICA</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422717"/>
            <a:ext cx="5486400" cy="313932"/>
          </a:xfrm>
          <a:noFill/>
          <a:ln w="28575">
            <a:solidFill>
              <a:schemeClr val="tx1"/>
            </a:solidFill>
          </a:ln>
        </p:spPr>
        <p:txBody>
          <a:bodyPr vert="horz" wrap="square" lIns="91440" tIns="45720" rIns="91440" bIns="45720" rtlCol="0">
            <a:spAutoFit/>
          </a:bodyPr>
          <a:lstStyle/>
          <a:p>
            <a:pPr algn="l"/>
            <a:r>
              <a:rPr lang="it-IT" sz="1600" dirty="0">
                <a:ea typeface="Times New Roman" panose="02020603050405020304" pitchFamily="18" charset="0"/>
                <a:cs typeface="Times New Roman" panose="02020603050405020304" pitchFamily="18" charset="0"/>
              </a:rPr>
              <a:t>Tutti gli a</a:t>
            </a:r>
            <a:r>
              <a:rPr lang="it-IT" sz="1600" dirty="0">
                <a:effectLst/>
                <a:ea typeface="Times New Roman" panose="02020603050405020304" pitchFamily="18" charset="0"/>
                <a:cs typeface="Times New Roman" panose="02020603050405020304" pitchFamily="18" charset="0"/>
              </a:rPr>
              <a:t>lunni IISS Alpi 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560298"/>
            <a:ext cx="5486401" cy="869725"/>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rPr>
              <a:t>Attività di supporto allo studio della matematica mediante approfondimento dei contenuti teorici e/o guida e facilitazione alla risoluzione di esercizi e problemi (14 h per docente).</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44404" y="825534"/>
            <a:ext cx="3340501" cy="646331"/>
          </a:xfrm>
          <a:prstGeom prst="rect">
            <a:avLst/>
          </a:prstGeom>
          <a:noFill/>
        </p:spPr>
        <p:txBody>
          <a:bodyPr wrap="square" rtlCol="0">
            <a:spAutoFit/>
          </a:bodyPr>
          <a:lstStyle/>
          <a:p>
            <a:r>
              <a:rPr lang="it-IT" dirty="0"/>
              <a:t>Referente </a:t>
            </a:r>
          </a:p>
          <a:p>
            <a:r>
              <a:rPr lang="it-IT" b="1" dirty="0" err="1"/>
              <a:t>Prof.sse</a:t>
            </a:r>
            <a:r>
              <a:rPr lang="it-IT" b="1" dirty="0"/>
              <a:t> Ancona, Potenza</a:t>
            </a:r>
            <a:endParaRPr lang="it-IT" dirty="0"/>
          </a:p>
        </p:txBody>
      </p:sp>
    </p:spTree>
    <p:extLst>
      <p:ext uri="{BB962C8B-B14F-4D97-AF65-F5344CB8AC3E}">
        <p14:creationId xmlns:p14="http://schemas.microsoft.com/office/powerpoint/2010/main" val="3439683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SPORTELLO DIDATTICO ITALIANO</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7344"/>
            <a:ext cx="5486400" cy="313932"/>
          </a:xfrm>
          <a:noFill/>
          <a:ln w="28575">
            <a:solidFill>
              <a:schemeClr val="tx1"/>
            </a:solidFill>
          </a:ln>
        </p:spPr>
        <p:txBody>
          <a:bodyPr vert="horz" wrap="square" lIns="91440" tIns="45720" rIns="91440" bIns="45720" rtlCol="0">
            <a:spAutoFit/>
          </a:bodyPr>
          <a:lstStyle/>
          <a:p>
            <a:pPr algn="l"/>
            <a:r>
              <a:rPr lang="it-IT" sz="1600" dirty="0">
                <a:ea typeface="Times New Roman" panose="02020603050405020304" pitchFamily="18" charset="0"/>
                <a:cs typeface="Times New Roman" panose="02020603050405020304" pitchFamily="18" charset="0"/>
              </a:rPr>
              <a:t>Tutti gli a</a:t>
            </a:r>
            <a:r>
              <a:rPr lang="it-IT" sz="1600" dirty="0">
                <a:effectLst/>
                <a:ea typeface="Times New Roman" panose="02020603050405020304" pitchFamily="18" charset="0"/>
                <a:cs typeface="Times New Roman" panose="02020603050405020304" pitchFamily="18" charset="0"/>
              </a:rPr>
              <a:t>lunni IISS Alpi 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187283"/>
            <a:ext cx="5486401" cy="2450543"/>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solidFill>
                  <a:srgbClr val="000000"/>
                </a:solidFill>
                <a:effectLst/>
                <a:latin typeface="+mn-lt"/>
                <a:ea typeface="Calibri" panose="020F0502020204030204" pitchFamily="34" charset="0"/>
              </a:rPr>
              <a:t>Offrire agli alunni un supporto aggiuntivo alla normale lezione in aula. </a:t>
            </a:r>
            <a:r>
              <a:rPr lang="it-IT" sz="1600" dirty="0">
                <a:effectLst/>
                <a:latin typeface="+mn-lt"/>
                <a:ea typeface="Calibri" panose="020F0502020204030204" pitchFamily="34" charset="0"/>
              </a:rPr>
              <a:t>Gli interventi di guida e assistenza sono rivolti non soltanto agli alunni che presentano difficoltà e incertezze sul piano dell’apprendimento, ma anche a coloro che vogliono approfondire argomenti di studio, potenziare il metodo di studio ed essere sostenuti nel processo di apprendimento, magari anche in previsione di verifiche o impegni didattici particolarmente importanti, o nella realizzazione di presentazioni su vari argomenti di studio.</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44404" y="825534"/>
            <a:ext cx="3340501" cy="646331"/>
          </a:xfrm>
          <a:prstGeom prst="rect">
            <a:avLst/>
          </a:prstGeom>
          <a:noFill/>
        </p:spPr>
        <p:txBody>
          <a:bodyPr wrap="square" rtlCol="0">
            <a:spAutoFit/>
          </a:bodyPr>
          <a:lstStyle/>
          <a:p>
            <a:r>
              <a:rPr lang="it-IT" dirty="0"/>
              <a:t>Referente </a:t>
            </a:r>
          </a:p>
          <a:p>
            <a:r>
              <a:rPr lang="it-IT" b="1" dirty="0" err="1"/>
              <a:t>Prof.sse</a:t>
            </a:r>
            <a:r>
              <a:rPr lang="it-IT" b="1" dirty="0"/>
              <a:t> Achille, Pellegrino</a:t>
            </a:r>
            <a:endParaRPr lang="it-IT" dirty="0"/>
          </a:p>
        </p:txBody>
      </p:sp>
    </p:spTree>
    <p:extLst>
      <p:ext uri="{BB962C8B-B14F-4D97-AF65-F5344CB8AC3E}">
        <p14:creationId xmlns:p14="http://schemas.microsoft.com/office/powerpoint/2010/main" val="3117654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PREPARAZIONE INVALSI ITALIANO QUINTE</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296697"/>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cs typeface="Times New Roman" panose="02020603050405020304" pitchFamily="18" charset="0"/>
              </a:rPr>
              <a:t>Classi quinte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560298"/>
            <a:ext cx="5486401" cy="166141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cs typeface="Times New Roman" panose="02020603050405020304" pitchFamily="18" charset="0"/>
              </a:rPr>
              <a:t>Il Progetto “Invalsi: mettiamoci alla prova!” è rivolto a tutti gli studenti e studentesse delle classi quinte del nostro Istituto e consta di alcune ore, da svolgersi in coda alle lezioni curricolari, in cui ogni classe potrà cimentarsi con delle prove di simulazione di Italiano, in preparazione alla prova ufficiale (propedeutica agli Esami di Stato), che si terrà a marzo 2024.</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44404" y="825534"/>
            <a:ext cx="3340501" cy="646331"/>
          </a:xfrm>
          <a:prstGeom prst="rect">
            <a:avLst/>
          </a:prstGeom>
          <a:noFill/>
        </p:spPr>
        <p:txBody>
          <a:bodyPr wrap="square" rtlCol="0">
            <a:spAutoFit/>
          </a:bodyPr>
          <a:lstStyle/>
          <a:p>
            <a:r>
              <a:rPr lang="it-IT" dirty="0"/>
              <a:t>Referente </a:t>
            </a:r>
          </a:p>
          <a:p>
            <a:r>
              <a:rPr lang="it-IT" b="1" dirty="0"/>
              <a:t>Prof.ssa Martiradonna</a:t>
            </a:r>
            <a:endParaRPr lang="it-IT" dirty="0"/>
          </a:p>
        </p:txBody>
      </p:sp>
    </p:spTree>
    <p:extLst>
      <p:ext uri="{BB962C8B-B14F-4D97-AF65-F5344CB8AC3E}">
        <p14:creationId xmlns:p14="http://schemas.microsoft.com/office/powerpoint/2010/main" val="2171251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PREPARAZIONE INVALSI ITALIANO SECONDE</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359115"/>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Times New Roman" panose="02020603050405020304" pitchFamily="18" charset="0"/>
                <a:cs typeface="Times New Roman" panose="02020603050405020304" pitchFamily="18" charset="0"/>
              </a:rPr>
              <a:t>Classi seconde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691391"/>
            <a:ext cx="5486401" cy="607539"/>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t>Il progetto è volto al miglioramento delle competenze di base, finalizzato alla preparazione per affrontare il test Invalsi.</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44404" y="825534"/>
            <a:ext cx="3340501" cy="646331"/>
          </a:xfrm>
          <a:prstGeom prst="rect">
            <a:avLst/>
          </a:prstGeom>
          <a:noFill/>
        </p:spPr>
        <p:txBody>
          <a:bodyPr wrap="square" rtlCol="0">
            <a:spAutoFit/>
          </a:bodyPr>
          <a:lstStyle/>
          <a:p>
            <a:r>
              <a:rPr lang="it-IT" dirty="0"/>
              <a:t>Referente </a:t>
            </a:r>
          </a:p>
          <a:p>
            <a:r>
              <a:rPr lang="it-IT" b="1" dirty="0"/>
              <a:t>Prof.ssa Lobascio</a:t>
            </a:r>
            <a:endParaRPr lang="it-IT" dirty="0"/>
          </a:p>
        </p:txBody>
      </p:sp>
    </p:spTree>
    <p:extLst>
      <p:ext uri="{BB962C8B-B14F-4D97-AF65-F5344CB8AC3E}">
        <p14:creationId xmlns:p14="http://schemas.microsoft.com/office/powerpoint/2010/main" val="184742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PREPARAZIONE INVALSI MATEMATICA SECONDE</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3" y="2296697"/>
            <a:ext cx="5486400" cy="535531"/>
          </a:xfrm>
          <a:noFill/>
          <a:ln w="28575">
            <a:solidFill>
              <a:schemeClr val="tx1"/>
            </a:solidFill>
          </a:ln>
        </p:spPr>
        <p:txBody>
          <a:bodyPr vert="horz" wrap="square" lIns="91440" tIns="45720" rIns="91440" bIns="45720" rtlCol="0">
            <a:spAutoFit/>
          </a:bodyPr>
          <a:lstStyle/>
          <a:p>
            <a:pPr algn="l"/>
            <a:r>
              <a:rPr lang="it-IT" sz="1600" dirty="0">
                <a:effectLst/>
                <a:ea typeface="Calibri" panose="020F0502020204030204" pitchFamily="34" charset="0"/>
              </a:rPr>
              <a:t>TUTTI gli studenti e le studentesse dell’</a:t>
            </a:r>
            <a:r>
              <a:rPr lang="it-IT" sz="1600" dirty="0" err="1">
                <a:effectLst/>
                <a:ea typeface="Calibri" panose="020F0502020204030204" pitchFamily="34" charset="0"/>
              </a:rPr>
              <a:t>Itet</a:t>
            </a:r>
            <a:r>
              <a:rPr lang="it-IT" sz="1600" dirty="0">
                <a:effectLst/>
                <a:ea typeface="Calibri" panose="020F0502020204030204" pitchFamily="34" charset="0"/>
              </a:rPr>
              <a:t> e del Liceo delle classi SECONDE</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560298"/>
            <a:ext cx="5486401" cy="1134478"/>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effectLst/>
                <a:latin typeface="+mn-lt"/>
                <a:ea typeface="Calibri" panose="020F0502020204030204" pitchFamily="34" charset="0"/>
              </a:rPr>
              <a:t>Attività di preparazione alle prove Invalsi di matematica mediante approfondimento dei contenuti teorici, guida e facilitazione alla risoluzione di esercizi e problemi (16 h per docente).</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44404" y="825534"/>
            <a:ext cx="3340501" cy="646331"/>
          </a:xfrm>
          <a:prstGeom prst="rect">
            <a:avLst/>
          </a:prstGeom>
          <a:noFill/>
        </p:spPr>
        <p:txBody>
          <a:bodyPr wrap="square" rtlCol="0">
            <a:spAutoFit/>
          </a:bodyPr>
          <a:lstStyle/>
          <a:p>
            <a:r>
              <a:rPr lang="it-IT" dirty="0"/>
              <a:t>Referente </a:t>
            </a:r>
          </a:p>
          <a:p>
            <a:r>
              <a:rPr lang="it-IT" b="1" dirty="0" err="1"/>
              <a:t>Prof.sse</a:t>
            </a:r>
            <a:r>
              <a:rPr lang="it-IT" b="1" dirty="0"/>
              <a:t> Ancona, Potenza</a:t>
            </a:r>
            <a:endParaRPr lang="it-IT" dirty="0"/>
          </a:p>
        </p:txBody>
      </p:sp>
    </p:spTree>
    <p:extLst>
      <p:ext uri="{BB962C8B-B14F-4D97-AF65-F5344CB8AC3E}">
        <p14:creationId xmlns:p14="http://schemas.microsoft.com/office/powerpoint/2010/main" val="897838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PREPARAZIONE INVALSI MATEMATICA QUINTE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9204"/>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Calibri" panose="020F0502020204030204" pitchFamily="34" charset="0"/>
              </a:rPr>
              <a:t>studenti e le studentesse dell’</a:t>
            </a:r>
            <a:r>
              <a:rPr lang="it-IT" sz="1600" dirty="0" err="1">
                <a:effectLst/>
                <a:ea typeface="Calibri" panose="020F0502020204030204" pitchFamily="34" charset="0"/>
              </a:rPr>
              <a:t>Itet</a:t>
            </a:r>
            <a:r>
              <a:rPr lang="it-IT" sz="1600" dirty="0">
                <a:effectLst/>
                <a:ea typeface="Calibri" panose="020F0502020204030204" pitchFamily="34" charset="0"/>
              </a:rPr>
              <a:t> e del Liceo delle classi quinte</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11486" y="3312506"/>
            <a:ext cx="5486401" cy="1365310"/>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nSpc>
                <a:spcPct val="107000"/>
              </a:lnSpc>
              <a:spcAft>
                <a:spcPts val="800"/>
              </a:spcAft>
              <a:buNone/>
            </a:pP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Il progetto </a:t>
            </a:r>
            <a:r>
              <a:rPr lang="it-IT" sz="1600" dirty="0">
                <a:latin typeface="Times New Roman" panose="02020603050405020304" pitchFamily="18" charset="0"/>
                <a:ea typeface="Calibri" panose="020F0502020204030204" pitchFamily="34" charset="0"/>
              </a:rPr>
              <a:t>prevede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600" dirty="0">
                <a:effectLst/>
                <a:latin typeface="+mn-lt"/>
                <a:ea typeface="Calibri" panose="020F0502020204030204" pitchFamily="34" charset="0"/>
              </a:rPr>
              <a:t>Attività di preparazione alle prove Invalsi di Matematica mediante approfondimento dei contenuti teorici, guida e facilitazione alla risoluzione di esercizi e problemi.</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 </a:t>
            </a:r>
          </a:p>
          <a:p>
            <a:r>
              <a:rPr lang="it-IT" b="1" dirty="0"/>
              <a:t>Prof.ssa Francesca Loprieno</a:t>
            </a:r>
            <a:endParaRPr lang="it-IT" dirty="0"/>
          </a:p>
        </p:txBody>
      </p:sp>
    </p:spTree>
    <p:extLst>
      <p:ext uri="{BB962C8B-B14F-4D97-AF65-F5344CB8AC3E}">
        <p14:creationId xmlns:p14="http://schemas.microsoft.com/office/powerpoint/2010/main" val="3635163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a:t>
            </a:r>
            <a:br>
              <a:rPr lang="it-IT" sz="2400" b="1" dirty="0"/>
            </a:br>
            <a:r>
              <a:rPr lang="it-IT" sz="2400" b="1" dirty="0"/>
              <a:t>LA STRADA NON È UNA GIUNGLA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369204"/>
            <a:ext cx="5486400" cy="313932"/>
          </a:xfrm>
          <a:noFill/>
          <a:ln w="28575">
            <a:solidFill>
              <a:schemeClr val="tx1"/>
            </a:solidFill>
          </a:ln>
        </p:spPr>
        <p:txBody>
          <a:bodyPr vert="horz" wrap="square" lIns="91440" tIns="45720" rIns="91440" bIns="45720" rtlCol="0">
            <a:spAutoFit/>
          </a:bodyPr>
          <a:lstStyle/>
          <a:p>
            <a:pPr algn="l"/>
            <a:r>
              <a:rPr lang="it-IT" sz="1600" dirty="0">
                <a:effectLst/>
                <a:ea typeface="Calibri" panose="020F0502020204030204" pitchFamily="34" charset="0"/>
              </a:rPr>
              <a:t>classi quarte</a:t>
            </a:r>
            <a:endParaRPr lang="it-IT" sz="1600" dirty="0">
              <a:effectLst/>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606428"/>
            <a:ext cx="5486401" cy="903902"/>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07000"/>
              </a:lnSpc>
              <a:spcAft>
                <a:spcPts val="800"/>
              </a:spcAft>
              <a:buNone/>
            </a:pPr>
            <a:r>
              <a:rPr lang="it-IT" sz="1600" dirty="0">
                <a:latin typeface="+mn-lt"/>
                <a:ea typeface="Calibri" panose="020F0502020204030204" pitchFamily="34" charset="0"/>
              </a:rPr>
              <a:t>C</a:t>
            </a:r>
            <a:r>
              <a:rPr lang="it-IT" sz="1600" dirty="0">
                <a:effectLst/>
                <a:latin typeface="+mn-lt"/>
                <a:ea typeface="Calibri" panose="020F0502020204030204" pitchFamily="34" charset="0"/>
              </a:rPr>
              <a:t>ampionato studentesco online di educazione alla sicurezza stradale, realizzato attraverso un dispositivo ludico-didattico che utilizza tecnologie digitali.</a:t>
            </a:r>
            <a:endParaRPr lang="it-IT" sz="1600" dirty="0">
              <a:effectLst/>
              <a:latin typeface="+mn-lt"/>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3" name="CasellaDiTesto 2">
            <a:extLst>
              <a:ext uri="{FF2B5EF4-FFF2-40B4-BE49-F238E27FC236}">
                <a16:creationId xmlns:a16="http://schemas.microsoft.com/office/drawing/2014/main" id="{FF284F0E-A5F9-4CA2-903C-97A92386D87A}"/>
              </a:ext>
            </a:extLst>
          </p:cNvPr>
          <p:cNvSpPr txBox="1"/>
          <p:nvPr/>
        </p:nvSpPr>
        <p:spPr>
          <a:xfrm>
            <a:off x="8124669" y="818956"/>
            <a:ext cx="3340501" cy="646331"/>
          </a:xfrm>
          <a:prstGeom prst="rect">
            <a:avLst/>
          </a:prstGeom>
          <a:noFill/>
        </p:spPr>
        <p:txBody>
          <a:bodyPr wrap="square" rtlCol="0">
            <a:spAutoFit/>
          </a:bodyPr>
          <a:lstStyle/>
          <a:p>
            <a:r>
              <a:rPr lang="it-IT" dirty="0"/>
              <a:t>Referente</a:t>
            </a:r>
          </a:p>
          <a:p>
            <a:r>
              <a:rPr lang="it-IT" b="1" dirty="0"/>
              <a:t>Prof. Lepore</a:t>
            </a:r>
            <a:endParaRPr lang="it-IT" dirty="0"/>
          </a:p>
        </p:txBody>
      </p:sp>
    </p:spTree>
    <p:extLst>
      <p:ext uri="{BB962C8B-B14F-4D97-AF65-F5344CB8AC3E}">
        <p14:creationId xmlns:p14="http://schemas.microsoft.com/office/powerpoint/2010/main" val="23073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ERASMUS</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1996491"/>
            <a:ext cx="5486400" cy="341632"/>
          </a:xfrm>
          <a:noFill/>
          <a:ln w="28575">
            <a:solidFill>
              <a:schemeClr val="tx1"/>
            </a:solidFill>
          </a:ln>
        </p:spPr>
        <p:txBody>
          <a:bodyPr vert="horz" wrap="square" lIns="91440" tIns="45720" rIns="91440" bIns="45720" rtlCol="0">
            <a:spAutoFit/>
          </a:bodyPr>
          <a:lstStyle/>
          <a:p>
            <a:pPr algn="l"/>
            <a:r>
              <a:rPr lang="it-IT" sz="1800" dirty="0">
                <a:latin typeface="Calibri" panose="020F0502020204030204" pitchFamily="34" charset="0"/>
                <a:cs typeface="Times New Roman" panose="02020603050405020304" pitchFamily="18" charset="0"/>
              </a:rPr>
              <a:t>Tutta la comunità Alpi-Montale</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2478503"/>
            <a:ext cx="5486400" cy="4217565"/>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buNone/>
            </a:pPr>
            <a:r>
              <a:rPr lang="it-IT" sz="1400" b="1" dirty="0"/>
              <a:t>Small Scales ERASMUS+ KA210</a:t>
            </a:r>
          </a:p>
          <a:p>
            <a:pPr marL="0" indent="0">
              <a:buNone/>
            </a:pPr>
            <a:r>
              <a:rPr lang="it-IT" sz="1200" dirty="0"/>
              <a:t>1. Erasmus+ “HERITAGE UNESCO TO PROMOTE OUR COUNTRIES” (cod. 2022-1-FR01-KA210-SCH-00081045)</a:t>
            </a:r>
          </a:p>
          <a:p>
            <a:pPr marL="0" indent="0">
              <a:buNone/>
            </a:pPr>
            <a:r>
              <a:rPr lang="it-IT" sz="1200" dirty="0"/>
              <a:t>2. Erasmus+ CREATE A GREENER MINDSET</a:t>
            </a:r>
          </a:p>
          <a:p>
            <a:pPr marL="0" indent="0">
              <a:buNone/>
            </a:pPr>
            <a:r>
              <a:rPr lang="it-IT" sz="1400" b="1" dirty="0"/>
              <a:t>ACCREDITAMENTO ERASMUS+ KA120</a:t>
            </a:r>
          </a:p>
          <a:p>
            <a:pPr marL="0" indent="0">
              <a:buNone/>
            </a:pPr>
            <a:r>
              <a:rPr lang="it-IT" sz="1200" u="sng" dirty="0"/>
              <a:t>Azioni per docenti:</a:t>
            </a:r>
          </a:p>
          <a:p>
            <a:pPr marL="0" indent="0">
              <a:buNone/>
            </a:pPr>
            <a:r>
              <a:rPr lang="it-IT" sz="1200" dirty="0"/>
              <a:t>1. Formazione linguistica per acquisizione di competenze in L1 Inglese (CLIL)</a:t>
            </a:r>
          </a:p>
          <a:p>
            <a:pPr marL="0" indent="0">
              <a:buNone/>
            </a:pPr>
            <a:r>
              <a:rPr lang="it-IT" sz="1200" dirty="0"/>
              <a:t>2. Formazione digitale per acquisizione di metodologie didattiche innovative veicolate in lingua inglese</a:t>
            </a:r>
          </a:p>
          <a:p>
            <a:pPr marL="0" indent="0">
              <a:buNone/>
            </a:pPr>
            <a:r>
              <a:rPr lang="it-IT" sz="1200" dirty="0"/>
              <a:t>3. Job </a:t>
            </a:r>
            <a:r>
              <a:rPr lang="it-IT" sz="1200" dirty="0" err="1"/>
              <a:t>Shadowing</a:t>
            </a:r>
            <a:endParaRPr lang="it-IT" sz="1200" dirty="0"/>
          </a:p>
          <a:p>
            <a:pPr marL="0" indent="0">
              <a:buNone/>
            </a:pPr>
            <a:r>
              <a:rPr lang="it-IT" sz="1200" u="sng" dirty="0"/>
              <a:t>Azioni per studenti:</a:t>
            </a:r>
          </a:p>
          <a:p>
            <a:pPr marL="0" indent="0">
              <a:buNone/>
            </a:pPr>
            <a:r>
              <a:rPr lang="it-IT" sz="1200" dirty="0"/>
              <a:t>1. Mobilità a lungo termine- 7 </a:t>
            </a:r>
            <a:r>
              <a:rPr lang="it-IT" sz="1200" dirty="0" err="1"/>
              <a:t>sudenti</a:t>
            </a:r>
            <a:r>
              <a:rPr lang="it-IT" sz="1200" dirty="0"/>
              <a:t> in mobilità per 3 mesi all’estero</a:t>
            </a:r>
          </a:p>
          <a:p>
            <a:pPr marL="0" indent="0">
              <a:buNone/>
            </a:pPr>
            <a:r>
              <a:rPr lang="it-IT" sz="1200" dirty="0"/>
              <a:t>2. Short </a:t>
            </a:r>
            <a:r>
              <a:rPr lang="it-IT" sz="1200" dirty="0" err="1"/>
              <a:t>Mobility</a:t>
            </a:r>
            <a:r>
              <a:rPr lang="it-IT" sz="1200" dirty="0"/>
              <a:t>- 2 gruppi di 10 studenti in mobilità breve all’estero/scambio con scuole</a:t>
            </a:r>
          </a:p>
          <a:p>
            <a:pPr marL="0" indent="0">
              <a:buNone/>
            </a:pPr>
            <a:r>
              <a:rPr lang="it-IT" sz="1200" dirty="0"/>
              <a:t>3. Medium </a:t>
            </a:r>
            <a:r>
              <a:rPr lang="it-IT" sz="1200" dirty="0" err="1"/>
              <a:t>Term</a:t>
            </a:r>
            <a:r>
              <a:rPr lang="it-IT" sz="1200" dirty="0"/>
              <a:t> </a:t>
            </a:r>
            <a:r>
              <a:rPr lang="it-IT" sz="1200" dirty="0" err="1"/>
              <a:t>Mobility</a:t>
            </a:r>
            <a:r>
              <a:rPr lang="it-IT" sz="1200" dirty="0"/>
              <a:t>- 2 gruppi di 10 studenti in mobilità per 2 settimane per acquisizione competenze in L2</a:t>
            </a:r>
          </a:p>
        </p:txBody>
      </p:sp>
      <p:sp>
        <p:nvSpPr>
          <p:cNvPr id="3" name="Freccia a pentagono 2">
            <a:extLst>
              <a:ext uri="{FF2B5EF4-FFF2-40B4-BE49-F238E27FC236}">
                <a16:creationId xmlns:a16="http://schemas.microsoft.com/office/drawing/2014/main" id="{9E3D7286-5069-4BA8-8633-885F8A4D3F2F}"/>
              </a:ext>
            </a:extLst>
          </p:cNvPr>
          <p:cNvSpPr/>
          <p:nvPr/>
        </p:nvSpPr>
        <p:spPr>
          <a:xfrm>
            <a:off x="998806" y="1980019"/>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819007"/>
            <a:ext cx="2771336" cy="646331"/>
          </a:xfrm>
          <a:prstGeom prst="rect">
            <a:avLst/>
          </a:prstGeom>
          <a:noFill/>
        </p:spPr>
        <p:txBody>
          <a:bodyPr wrap="square" rtlCol="0">
            <a:spAutoFit/>
          </a:bodyPr>
          <a:lstStyle/>
          <a:p>
            <a:r>
              <a:rPr lang="it-IT" dirty="0"/>
              <a:t>Referente </a:t>
            </a:r>
          </a:p>
          <a:p>
            <a:r>
              <a:rPr lang="it-IT" sz="1800" b="1" dirty="0"/>
              <a:t>Prof.ssa </a:t>
            </a:r>
            <a:r>
              <a:rPr lang="it-IT" b="1" dirty="0"/>
              <a:t>Rosanna Gaudio</a:t>
            </a:r>
            <a:endParaRPr lang="it-IT" dirty="0"/>
          </a:p>
        </p:txBody>
      </p:sp>
    </p:spTree>
    <p:extLst>
      <p:ext uri="{BB962C8B-B14F-4D97-AF65-F5344CB8AC3E}">
        <p14:creationId xmlns:p14="http://schemas.microsoft.com/office/powerpoint/2010/main" val="129642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a:t>
            </a:r>
            <a:r>
              <a:rPr lang="it-IT" sz="2400" b="1" dirty="0" err="1"/>
              <a:t>eTWINNING</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265661"/>
            <a:ext cx="5486400" cy="341632"/>
          </a:xfrm>
          <a:noFill/>
          <a:ln w="28575">
            <a:solidFill>
              <a:schemeClr val="tx1"/>
            </a:solidFill>
          </a:ln>
        </p:spPr>
        <p:txBody>
          <a:bodyPr vert="horz" wrap="square" lIns="91440" tIns="45720" rIns="91440" bIns="45720" rtlCol="0">
            <a:spAutoFit/>
          </a:bodyPr>
          <a:lstStyle/>
          <a:p>
            <a:pPr algn="l"/>
            <a:r>
              <a:rPr lang="it-IT" sz="1800" dirty="0">
                <a:latin typeface="Calibri" panose="020F0502020204030204" pitchFamily="34" charset="0"/>
                <a:cs typeface="Times New Roman" panose="02020603050405020304" pitchFamily="18" charset="0"/>
              </a:rPr>
              <a:t>Studenti del biennio e del triennio</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2869277"/>
            <a:ext cx="5486400" cy="2184188"/>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gn="just">
              <a:lnSpc>
                <a:spcPct val="120000"/>
              </a:lnSpc>
              <a:spcAft>
                <a:spcPts val="1000"/>
              </a:spcAft>
              <a:buNone/>
            </a:pPr>
            <a:r>
              <a:rPr lang="it-IT" sz="1800" dirty="0">
                <a:effectLst/>
                <a:latin typeface="Calibri" panose="020F0502020204030204" pitchFamily="34" charset="0"/>
                <a:ea typeface="Times New Roman" panose="02020603050405020304" pitchFamily="18" charset="0"/>
                <a:cs typeface="Times New Roman" panose="02020603050405020304" pitchFamily="18" charset="0"/>
              </a:rPr>
              <a:t>Progetti di gemellaggio virtuale:</a:t>
            </a:r>
            <a:endParaRPr lang="it-IT"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it-IT" dirty="0"/>
              <a:t>Si precisa che i due Erasmus Small Scale, nati come progetti </a:t>
            </a:r>
            <a:r>
              <a:rPr lang="it-IT" dirty="0" err="1"/>
              <a:t>eTwinning</a:t>
            </a:r>
            <a:r>
              <a:rPr lang="it-IT" dirty="0"/>
              <a:t> di 2 classi dell’IISS “Alpi-Montale” proseguiranno per garantire la Blended </a:t>
            </a:r>
            <a:r>
              <a:rPr lang="it-IT" dirty="0" err="1"/>
              <a:t>Mobility</a:t>
            </a:r>
            <a:r>
              <a:rPr lang="it-IT" dirty="0"/>
              <a:t>.</a:t>
            </a:r>
          </a:p>
          <a:p>
            <a:pPr marL="0" indent="0" algn="just">
              <a:buNone/>
            </a:pPr>
            <a:r>
              <a:rPr lang="it-IT" dirty="0"/>
              <a:t>1. Create a </a:t>
            </a:r>
            <a:r>
              <a:rPr lang="it-IT" dirty="0" err="1"/>
              <a:t>Greener</a:t>
            </a:r>
            <a:r>
              <a:rPr lang="it-IT" dirty="0"/>
              <a:t> </a:t>
            </a:r>
            <a:r>
              <a:rPr lang="it-IT" dirty="0" err="1"/>
              <a:t>mindset</a:t>
            </a:r>
            <a:endParaRPr lang="it-IT" dirty="0"/>
          </a:p>
          <a:p>
            <a:pPr marL="0" indent="0" algn="just">
              <a:buNone/>
            </a:pPr>
            <a:r>
              <a:rPr lang="it-IT" dirty="0"/>
              <a:t>2. Unesco Heritage 2</a:t>
            </a:r>
          </a:p>
        </p:txBody>
      </p:sp>
      <p:sp>
        <p:nvSpPr>
          <p:cNvPr id="3" name="Freccia a pentagono 2">
            <a:extLst>
              <a:ext uri="{FF2B5EF4-FFF2-40B4-BE49-F238E27FC236}">
                <a16:creationId xmlns:a16="http://schemas.microsoft.com/office/drawing/2014/main" id="{9E3D7286-5069-4BA8-8633-885F8A4D3F2F}"/>
              </a:ext>
            </a:extLst>
          </p:cNvPr>
          <p:cNvSpPr/>
          <p:nvPr/>
        </p:nvSpPr>
        <p:spPr>
          <a:xfrm>
            <a:off x="998806" y="1980019"/>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819007"/>
            <a:ext cx="2771336" cy="646331"/>
          </a:xfrm>
          <a:prstGeom prst="rect">
            <a:avLst/>
          </a:prstGeom>
          <a:noFill/>
        </p:spPr>
        <p:txBody>
          <a:bodyPr wrap="square" rtlCol="0">
            <a:spAutoFit/>
          </a:bodyPr>
          <a:lstStyle/>
          <a:p>
            <a:r>
              <a:rPr lang="it-IT" dirty="0"/>
              <a:t>Referente </a:t>
            </a:r>
          </a:p>
          <a:p>
            <a:r>
              <a:rPr lang="it-IT" sz="1800" b="1" dirty="0"/>
              <a:t>Prof.ssa </a:t>
            </a:r>
            <a:r>
              <a:rPr lang="it-IT" b="1" dirty="0"/>
              <a:t>Rosanna Gaudio</a:t>
            </a:r>
            <a:endParaRPr lang="it-IT" dirty="0"/>
          </a:p>
        </p:txBody>
      </p:sp>
    </p:spTree>
    <p:extLst>
      <p:ext uri="{BB962C8B-B14F-4D97-AF65-F5344CB8AC3E}">
        <p14:creationId xmlns:p14="http://schemas.microsoft.com/office/powerpoint/2010/main" val="2626559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PROGETTI PON</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008277"/>
            <a:ext cx="5486400" cy="719171"/>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Biennio </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Triennio</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36566" y="3314300"/>
            <a:ext cx="5486401" cy="2214965"/>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just"/>
            <a:r>
              <a:rPr lang="it-IT" dirty="0"/>
              <a:t>Sostenere gli studenti caratterizzati da maggiori difficoltà, migliorandone le competenze di base;</a:t>
            </a:r>
          </a:p>
          <a:p>
            <a:pPr algn="just"/>
            <a:r>
              <a:rPr lang="it-IT" dirty="0"/>
              <a:t>promuovere le eccellenze per garantire a tutti l’opportunità di accedere agli studi, assicurando a ciascuno la possibilità del successo formativo e la valorizzazione dei meriti personali, indipendentemente dal contesto socio-economico di provenienza</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819007"/>
            <a:ext cx="2771336" cy="646331"/>
          </a:xfrm>
          <a:prstGeom prst="rect">
            <a:avLst/>
          </a:prstGeom>
          <a:noFill/>
        </p:spPr>
        <p:txBody>
          <a:bodyPr wrap="square" rtlCol="0">
            <a:spAutoFit/>
          </a:bodyPr>
          <a:lstStyle/>
          <a:p>
            <a:r>
              <a:rPr lang="it-IT" dirty="0"/>
              <a:t>Referente </a:t>
            </a:r>
          </a:p>
          <a:p>
            <a:r>
              <a:rPr lang="it-IT" b="1" dirty="0"/>
              <a:t>Gruppo Progettazione PON</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420102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a:t>
            </a:r>
            <a:r>
              <a:rPr lang="it-IT" sz="1800" b="1" dirty="0">
                <a:effectLst/>
                <a:ea typeface="Times New Roman" panose="02020603050405020304" pitchFamily="18" charset="0"/>
              </a:rPr>
              <a:t> </a:t>
            </a:r>
            <a:r>
              <a:rPr lang="en-GB" sz="2400" b="1" dirty="0">
                <a:effectLst/>
                <a:ea typeface="Times New Roman" panose="02020603050405020304" pitchFamily="18" charset="0"/>
              </a:rPr>
              <a:t>INTERNAZIONALIZZAZIONE</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123558"/>
            <a:ext cx="5486400" cy="400751"/>
          </a:xfrm>
          <a:noFill/>
          <a:ln w="28575">
            <a:solidFill>
              <a:schemeClr val="tx1"/>
            </a:solidFill>
          </a:ln>
        </p:spPr>
        <p:txBody>
          <a:bodyPr vert="horz" wrap="square" lIns="91440" tIns="45720" rIns="91440" bIns="45720" rtlCol="0">
            <a:spAutoFit/>
          </a:bodyPr>
          <a:lstStyle/>
          <a:p>
            <a:pPr marL="685800" indent="-228600" algn="l">
              <a:lnSpc>
                <a:spcPct val="120000"/>
              </a:lnSpc>
              <a:spcAft>
                <a:spcPts val="1000"/>
              </a:spcAft>
            </a:pPr>
            <a:r>
              <a:rPr lang="it-IT" sz="1800" dirty="0">
                <a:latin typeface="Calibri" panose="020F0502020204030204" pitchFamily="34" charset="0"/>
                <a:ea typeface="Times New Roman" panose="02020603050405020304" pitchFamily="18" charset="0"/>
                <a:cs typeface="Times New Roman" panose="02020603050405020304" pitchFamily="18" charset="0"/>
              </a:rPr>
              <a:t>Tutti gli studenti dell’Istituto </a:t>
            </a:r>
            <a:endParaRPr lang="it-IT"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4" y="2873013"/>
            <a:ext cx="5486401" cy="3642023"/>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342900" lvl="0" indent="-342900" algn="just">
              <a:lnSpc>
                <a:spcPct val="120000"/>
              </a:lnSpc>
              <a:buFont typeface="+mj-lt"/>
              <a:buAutoNum type="arabicPeriod"/>
            </a:pPr>
            <a:r>
              <a:rPr lang="it-IT" sz="1600" dirty="0">
                <a:latin typeface="+mn-lt"/>
                <a:ea typeface="Times New Roman" panose="02020603050405020304" pitchFamily="18" charset="0"/>
              </a:rPr>
              <a:t>Certificazione linguistica studenti B1, B2, C1 di inglese (</a:t>
            </a:r>
            <a:r>
              <a:rPr lang="it-IT" sz="1600" dirty="0" err="1">
                <a:latin typeface="+mn-lt"/>
                <a:ea typeface="Times New Roman" panose="02020603050405020304" pitchFamily="18" charset="0"/>
              </a:rPr>
              <a:t>Prof.sse</a:t>
            </a:r>
            <a:r>
              <a:rPr lang="it-IT" sz="1600" dirty="0">
                <a:latin typeface="+mn-lt"/>
                <a:ea typeface="Times New Roman" panose="02020603050405020304" pitchFamily="18" charset="0"/>
              </a:rPr>
              <a:t> Renna e Gentile)</a:t>
            </a:r>
          </a:p>
          <a:p>
            <a:pPr marL="342900" lvl="0" indent="-342900" algn="just">
              <a:lnSpc>
                <a:spcPct val="120000"/>
              </a:lnSpc>
              <a:buFont typeface="+mj-lt"/>
              <a:buAutoNum type="arabicPeriod"/>
            </a:pPr>
            <a:r>
              <a:rPr lang="it-IT" sz="1600" dirty="0">
                <a:latin typeface="+mn-lt"/>
                <a:ea typeface="Times New Roman" panose="02020603050405020304" pitchFamily="18" charset="0"/>
              </a:rPr>
              <a:t>Conversazione in lingua inglese (prof.ssa Centrone)</a:t>
            </a:r>
            <a:endParaRPr lang="it-IT" sz="1600" dirty="0">
              <a:effectLst/>
              <a:latin typeface="+mn-lt"/>
              <a:ea typeface="Times New Roman" panose="02020603050405020304" pitchFamily="18" charset="0"/>
              <a:cs typeface="Times New Roman" panose="02020603050405020304" pitchFamily="18" charset="0"/>
            </a:endParaRPr>
          </a:p>
          <a:p>
            <a:pPr marL="342900" indent="-342900" algn="just">
              <a:lnSpc>
                <a:spcPct val="120000"/>
              </a:lnSpc>
              <a:buFont typeface="+mj-lt"/>
              <a:buAutoNum type="arabicPeriod"/>
            </a:pPr>
            <a:r>
              <a:rPr lang="it-IT" sz="1600" dirty="0">
                <a:latin typeface="+mn-lt"/>
                <a:ea typeface="Times New Roman" panose="02020603050405020304" pitchFamily="18" charset="0"/>
              </a:rPr>
              <a:t>Certificazione in lingua </a:t>
            </a:r>
            <a:r>
              <a:rPr lang="it-IT" sz="1600" dirty="0">
                <a:effectLst/>
                <a:latin typeface="+mn-lt"/>
                <a:ea typeface="Times New Roman" panose="02020603050405020304" pitchFamily="18" charset="0"/>
                <a:cs typeface="Times New Roman" panose="02020603050405020304" pitchFamily="18" charset="0"/>
              </a:rPr>
              <a:t>spagnola (</a:t>
            </a:r>
            <a:r>
              <a:rPr lang="es-ES" sz="1600" dirty="0">
                <a:latin typeface="+mn-lt"/>
                <a:ea typeface="Calibri" panose="020F0502020204030204" pitchFamily="34" charset="0"/>
                <a:cs typeface="Times New Roman" panose="02020603050405020304" pitchFamily="18" charset="0"/>
              </a:rPr>
              <a:t>H</a:t>
            </a:r>
            <a:r>
              <a:rPr lang="es-ES" sz="1600" dirty="0">
                <a:effectLst/>
                <a:latin typeface="+mn-lt"/>
                <a:ea typeface="Calibri" panose="020F0502020204030204" pitchFamily="34" charset="0"/>
              </a:rPr>
              <a:t>acia el dele b1/b2) Prof.ssa Tribuzio</a:t>
            </a:r>
          </a:p>
          <a:p>
            <a:pPr marL="342900" indent="-342900" algn="just">
              <a:lnSpc>
                <a:spcPct val="120000"/>
              </a:lnSpc>
              <a:buFont typeface="+mj-lt"/>
              <a:buAutoNum type="arabicPeriod"/>
            </a:pPr>
            <a:r>
              <a:rPr lang="es-ES" sz="1600" dirty="0">
                <a:effectLst/>
                <a:latin typeface="+mn-lt"/>
                <a:ea typeface="Calibri" panose="020F0502020204030204" pitchFamily="34" charset="0"/>
              </a:rPr>
              <a:t>Stage linguistico a Salamanca. Hacia el DELE B1/B2 (Prof.ssa Tribuzio)</a:t>
            </a:r>
          </a:p>
          <a:p>
            <a:pPr marL="342900" indent="-342900" algn="just">
              <a:lnSpc>
                <a:spcPct val="120000"/>
              </a:lnSpc>
              <a:buFont typeface="+mj-lt"/>
              <a:buAutoNum type="arabicPeriod"/>
            </a:pPr>
            <a:r>
              <a:rPr lang="it-IT" sz="1600" dirty="0">
                <a:latin typeface="+mn-lt"/>
                <a:ea typeface="Times New Roman" panose="02020603050405020304" pitchFamily="18" charset="0"/>
              </a:rPr>
              <a:t>C</a:t>
            </a:r>
            <a:r>
              <a:rPr lang="it-IT" sz="1600" dirty="0">
                <a:effectLst/>
                <a:latin typeface="+mn-lt"/>
                <a:ea typeface="Times New Roman" panose="02020603050405020304" pitchFamily="18" charset="0"/>
                <a:cs typeface="Times New Roman" panose="02020603050405020304" pitchFamily="18" charset="0"/>
              </a:rPr>
              <a:t>orsi di lingua extra europee: cinese, arabo di primo e di secondo livello</a:t>
            </a:r>
          </a:p>
          <a:p>
            <a:pPr marL="0" indent="0">
              <a:buNone/>
            </a:pPr>
            <a:endParaRPr lang="it-IT" dirty="0"/>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8768861" y="819007"/>
            <a:ext cx="2771336" cy="646331"/>
          </a:xfrm>
          <a:prstGeom prst="rect">
            <a:avLst/>
          </a:prstGeom>
          <a:noFill/>
        </p:spPr>
        <p:txBody>
          <a:bodyPr wrap="square" rtlCol="0">
            <a:spAutoFit/>
          </a:bodyPr>
          <a:lstStyle/>
          <a:p>
            <a:r>
              <a:rPr lang="it-IT" dirty="0"/>
              <a:t>Referente </a:t>
            </a:r>
          </a:p>
          <a:p>
            <a:r>
              <a:rPr lang="it-IT" b="1" dirty="0"/>
              <a:t>Prof.ssa Rosanna Gaudio</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12774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80050" y="80104"/>
            <a:ext cx="10438228" cy="861652"/>
          </a:xfrm>
        </p:spPr>
        <p:txBody>
          <a:bodyPr>
            <a:noAutofit/>
          </a:bodyPr>
          <a:lstStyle/>
          <a:p>
            <a:pPr algn="l"/>
            <a:r>
              <a:rPr lang="it-IT" sz="1800" dirty="0">
                <a:effectLst/>
                <a:latin typeface="Calibri" panose="020F0502020204030204" pitchFamily="34" charset="0"/>
                <a:ea typeface="Calibri" panose="020F0502020204030204" pitchFamily="34" charset="0"/>
                <a:cs typeface="Calibri" panose="020F0502020204030204" pitchFamily="34" charset="0"/>
              </a:rPr>
              <a:t>Progetto «SPORT iva</a:t>
            </a:r>
            <a:r>
              <a:rPr lang="it-IT" sz="1800" dirty="0">
                <a:latin typeface="Calibri" panose="020F0502020204030204" pitchFamily="34" charset="0"/>
                <a:ea typeface="Calibri" panose="020F0502020204030204" pitchFamily="34" charset="0"/>
                <a:cs typeface="Calibri" panose="020F0502020204030204" pitchFamily="34" charset="0"/>
              </a:rPr>
              <a:t> </a:t>
            </a:r>
            <a:r>
              <a:rPr lang="it-IT" sz="1800" b="1" dirty="0">
                <a:effectLst/>
                <a:latin typeface="Calibri" panose="020F0502020204030204" pitchFamily="34" charset="0"/>
                <a:ea typeface="Calibri" panose="020F0502020204030204" pitchFamily="34" charset="0"/>
                <a:cs typeface="Calibri" panose="020F0502020204030204" pitchFamily="34" charset="0"/>
              </a:rPr>
              <a:t>MENTE”</a:t>
            </a:r>
            <a:r>
              <a:rPr lang="it-IT" sz="1800" b="1" dirty="0">
                <a:effectLst/>
                <a:ea typeface="Calibri" panose="020F0502020204030204" pitchFamily="34" charset="0"/>
              </a:rPr>
              <a:t> – CAMPIONATI STUDENTESCHI 2023-2024</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008277"/>
            <a:ext cx="5486400" cy="719171"/>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Biennio </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Triennio </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057151"/>
            <a:ext cx="5486401" cy="3144322"/>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0" indent="0">
              <a:lnSpc>
                <a:spcPct val="107000"/>
              </a:lnSpc>
              <a:spcAft>
                <a:spcPts val="800"/>
              </a:spcAft>
              <a:buNone/>
            </a:pPr>
            <a:r>
              <a:rPr lang="it-IT" sz="1600" dirty="0">
                <a:ea typeface="Calibri" panose="020F0502020204030204" pitchFamily="34" charset="0"/>
              </a:rPr>
              <a:t>Il progetto si prefigge:</a:t>
            </a:r>
          </a:p>
          <a:p>
            <a:pPr algn="just">
              <a:lnSpc>
                <a:spcPct val="107000"/>
              </a:lnSpc>
              <a:spcAft>
                <a:spcPts val="800"/>
              </a:spcAft>
            </a:pPr>
            <a:r>
              <a:rPr lang="it-IT" sz="1600" dirty="0">
                <a:effectLst/>
                <a:latin typeface="+mn-lt"/>
                <a:ea typeface="Calibri" panose="020F0502020204030204" pitchFamily="34" charset="0"/>
              </a:rPr>
              <a:t>di contribuire alla piena realizzazione della personalità degli alunni attraverso la pratica di un’attività fisica che permetta il raggiungimento di un equilibrio psico-fisico per la formazione di una personalità che sia autonoma, sicura e responsabile</a:t>
            </a:r>
            <a:r>
              <a:rPr lang="it-IT" sz="1600" dirty="0">
                <a:latin typeface="+mn-lt"/>
                <a:ea typeface="Calibri" panose="020F0502020204030204" pitchFamily="34" charset="0"/>
              </a:rPr>
              <a:t>;</a:t>
            </a:r>
          </a:p>
          <a:p>
            <a:pPr algn="just">
              <a:lnSpc>
                <a:spcPct val="107000"/>
              </a:lnSpc>
              <a:spcAft>
                <a:spcPts val="800"/>
              </a:spcAft>
            </a:pPr>
            <a:r>
              <a:rPr lang="it-IT" sz="1600" dirty="0">
                <a:effectLst/>
                <a:latin typeface="+mn-lt"/>
                <a:ea typeface="Calibri" panose="020F0502020204030204" pitchFamily="34" charset="0"/>
              </a:rPr>
              <a:t>avvicinare i giovani alla pratica sportiva e per meglio soddisfare i loro bisogni di movimento e di socializzazione;</a:t>
            </a:r>
          </a:p>
          <a:p>
            <a:pPr algn="just">
              <a:lnSpc>
                <a:spcPct val="107000"/>
              </a:lnSpc>
              <a:spcAft>
                <a:spcPts val="800"/>
              </a:spcAft>
            </a:pPr>
            <a:r>
              <a:rPr lang="it-IT" sz="1600" dirty="0">
                <a:latin typeface="+mn-lt"/>
                <a:ea typeface="Calibri" panose="020F0502020204030204" pitchFamily="34" charset="0"/>
              </a:rPr>
              <a:t>partecipare alla fase di Istituto e ai tornei d’interclasse.</a:t>
            </a: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6703407" y="819007"/>
            <a:ext cx="4836790" cy="923330"/>
          </a:xfrm>
          <a:prstGeom prst="rect">
            <a:avLst/>
          </a:prstGeom>
          <a:noFill/>
        </p:spPr>
        <p:txBody>
          <a:bodyPr wrap="square" rtlCol="0">
            <a:spAutoFit/>
          </a:bodyPr>
          <a:lstStyle/>
          <a:p>
            <a:r>
              <a:rPr lang="it-IT" dirty="0"/>
              <a:t>Referenti </a:t>
            </a:r>
          </a:p>
          <a:p>
            <a:r>
              <a:rPr lang="it-IT" b="1" dirty="0"/>
              <a:t>Prof.ssa Calisi Rosa, Prof. Pietro Lepore</a:t>
            </a:r>
          </a:p>
          <a:p>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423896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98A64D-6505-4F48-B315-E790701E65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6271" y="4417653"/>
            <a:ext cx="4074942" cy="244034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C55CA916-4DDA-4659-80BD-D788E0ACA379}"/>
              </a:ext>
            </a:extLst>
          </p:cNvPr>
          <p:cNvSpPr>
            <a:spLocks noGrp="1"/>
          </p:cNvSpPr>
          <p:nvPr>
            <p:ph type="ctrTitle"/>
          </p:nvPr>
        </p:nvSpPr>
        <p:spPr>
          <a:xfrm>
            <a:off x="998806" y="495067"/>
            <a:ext cx="10438228" cy="861652"/>
          </a:xfrm>
        </p:spPr>
        <p:txBody>
          <a:bodyPr>
            <a:noAutofit/>
          </a:bodyPr>
          <a:lstStyle/>
          <a:p>
            <a:pPr algn="l"/>
            <a:r>
              <a:rPr lang="it-IT" sz="2400" b="1" dirty="0"/>
              <a:t>PROGETTO VIVERE LA BIBLIOTECA</a:t>
            </a:r>
            <a:r>
              <a:rPr lang="it-IT" sz="2400" b="1" i="1" dirty="0"/>
              <a:t>	</a:t>
            </a:r>
          </a:p>
        </p:txBody>
      </p:sp>
      <p:cxnSp>
        <p:nvCxnSpPr>
          <p:cNvPr id="5" name="Connettore diritto 4">
            <a:extLst>
              <a:ext uri="{FF2B5EF4-FFF2-40B4-BE49-F238E27FC236}">
                <a16:creationId xmlns:a16="http://schemas.microsoft.com/office/drawing/2014/main" id="{4C9F1F1E-4280-46E7-8FD5-63155484928E}"/>
              </a:ext>
            </a:extLst>
          </p:cNvPr>
          <p:cNvCxnSpPr>
            <a:cxnSpLocks/>
          </p:cNvCxnSpPr>
          <p:nvPr/>
        </p:nvCxnSpPr>
        <p:spPr>
          <a:xfrm>
            <a:off x="998806" y="1568627"/>
            <a:ext cx="1043822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Sottotitolo 5">
            <a:extLst>
              <a:ext uri="{FF2B5EF4-FFF2-40B4-BE49-F238E27FC236}">
                <a16:creationId xmlns:a16="http://schemas.microsoft.com/office/drawing/2014/main" id="{69B2C6FF-5B59-4C62-B49D-8218087FF49E}"/>
              </a:ext>
            </a:extLst>
          </p:cNvPr>
          <p:cNvSpPr>
            <a:spLocks noGrp="1"/>
          </p:cNvSpPr>
          <p:nvPr>
            <p:ph type="subTitle" idx="1"/>
          </p:nvPr>
        </p:nvSpPr>
        <p:spPr>
          <a:xfrm>
            <a:off x="5950634" y="2186319"/>
            <a:ext cx="5486400" cy="719171"/>
          </a:xfrm>
          <a:noFill/>
          <a:ln w="28575">
            <a:solidFill>
              <a:schemeClr val="tx1"/>
            </a:solidFill>
          </a:ln>
        </p:spPr>
        <p:txBody>
          <a:bodyPr vert="horz" wrap="square" lIns="91440" tIns="45720" rIns="91440" bIns="45720" rtlCol="0">
            <a:spAutoFit/>
          </a:bodyPr>
          <a:lstStyle/>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Biennio </a:t>
            </a:r>
          </a:p>
          <a:p>
            <a:pPr marL="285750" indent="-285750" algn="l">
              <a:buFont typeface="Wingdings" panose="05000000000000000000" pitchFamily="2" charset="2"/>
              <a:buChar char="ü"/>
            </a:pPr>
            <a:r>
              <a:rPr lang="it-IT" sz="1800" dirty="0">
                <a:latin typeface="Calibri" panose="020F0502020204030204" pitchFamily="34" charset="0"/>
                <a:cs typeface="Times New Roman" panose="02020603050405020304" pitchFamily="18" charset="0"/>
              </a:rPr>
              <a:t>Triennio </a:t>
            </a:r>
          </a:p>
        </p:txBody>
      </p:sp>
      <p:sp>
        <p:nvSpPr>
          <p:cNvPr id="7" name="Sottotitolo 5">
            <a:extLst>
              <a:ext uri="{FF2B5EF4-FFF2-40B4-BE49-F238E27FC236}">
                <a16:creationId xmlns:a16="http://schemas.microsoft.com/office/drawing/2014/main" id="{57CFAFE0-474A-405F-A803-F29BF96F0052}"/>
              </a:ext>
            </a:extLst>
          </p:cNvPr>
          <p:cNvSpPr txBox="1">
            <a:spLocks/>
          </p:cNvSpPr>
          <p:nvPr/>
        </p:nvSpPr>
        <p:spPr>
          <a:xfrm>
            <a:off x="5950633" y="3255094"/>
            <a:ext cx="5486401" cy="2614947"/>
          </a:xfrm>
          <a:prstGeom prst="rect">
            <a:avLst/>
          </a:prstGeom>
          <a:noFill/>
          <a:ln w="28575">
            <a:solidFill>
              <a:schemeClr val="tx1"/>
            </a:solidFill>
          </a:ln>
        </p:spPr>
        <p:txBody>
          <a:bodyPr vert="horz" wrap="square" lIns="91440" tIns="45720" rIns="91440" bIns="45720" rtlCol="0">
            <a:spAutoFit/>
          </a:bodyPr>
          <a:lstStyle>
            <a:lvl1pPr marL="285750" indent="-285750">
              <a:lnSpc>
                <a:spcPct val="90000"/>
              </a:lnSpc>
              <a:spcBef>
                <a:spcPts val="1000"/>
              </a:spcBef>
              <a:buFont typeface="Wingdings" panose="05000000000000000000" pitchFamily="2" charset="2"/>
              <a:buChar char="ü"/>
              <a:defRPr>
                <a:latin typeface="Calibri" panose="020F0502020204030204" pitchFamily="34" charset="0"/>
                <a:cs typeface="Times New Roman" panose="02020603050405020304" pitchFamily="18"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342900" lvl="0" indent="-342900" algn="just">
              <a:lnSpc>
                <a:spcPct val="107000"/>
              </a:lnSpc>
              <a:spcAft>
                <a:spcPts val="800"/>
              </a:spcAft>
              <a:buFont typeface="Wingdings" panose="05000000000000000000" pitchFamily="2" charset="2"/>
              <a:buChar char=""/>
            </a:pPr>
            <a:r>
              <a:rPr lang="it-IT" sz="1600" dirty="0">
                <a:effectLst/>
                <a:latin typeface="Calibri" panose="020F0502020204030204" pitchFamily="34" charset="0"/>
                <a:ea typeface="Calibri" panose="020F0502020204030204" pitchFamily="34" charset="0"/>
              </a:rPr>
              <a:t>informatizzare la biblioteca (utilizzando un software in grado di poter estendere la biblioteca scolastica anche sul Web);</a:t>
            </a:r>
          </a:p>
          <a:p>
            <a:pPr marL="342900" lvl="0" indent="-342900" algn="just">
              <a:lnSpc>
                <a:spcPct val="107000"/>
              </a:lnSpc>
              <a:spcAft>
                <a:spcPts val="800"/>
              </a:spcAft>
              <a:buFont typeface="Wingdings" panose="05000000000000000000" pitchFamily="2" charset="2"/>
              <a:buChar char=""/>
            </a:pPr>
            <a:r>
              <a:rPr lang="it-IT" sz="1600" dirty="0">
                <a:effectLst/>
                <a:latin typeface="Calibri" panose="020F0502020204030204" pitchFamily="34" charset="0"/>
                <a:ea typeface="Calibri" panose="020F0502020204030204" pitchFamily="34" charset="0"/>
              </a:rPr>
              <a:t>apertura settimanale e servizio di prestito e consultazione;</a:t>
            </a:r>
          </a:p>
          <a:p>
            <a:pPr marL="342900" lvl="0" indent="-342900" algn="just">
              <a:lnSpc>
                <a:spcPct val="107000"/>
              </a:lnSpc>
              <a:spcAft>
                <a:spcPts val="800"/>
              </a:spcAft>
              <a:buFont typeface="Wingdings" panose="05000000000000000000" pitchFamily="2" charset="2"/>
              <a:buChar char=""/>
            </a:pPr>
            <a:r>
              <a:rPr lang="it-IT" sz="1600" dirty="0">
                <a:effectLst/>
                <a:latin typeface="Calibri" panose="020F0502020204030204" pitchFamily="34" charset="0"/>
                <a:ea typeface="Calibri" panose="020F0502020204030204" pitchFamily="34" charset="0"/>
              </a:rPr>
              <a:t>incontri con autori per favorire le occasioni di apprendimento e di confronto;</a:t>
            </a:r>
          </a:p>
          <a:p>
            <a:r>
              <a:rPr lang="it-IT" sz="1600" dirty="0">
                <a:effectLst/>
                <a:latin typeface="Calibri" panose="020F0502020204030204" pitchFamily="34" charset="0"/>
                <a:ea typeface="Calibri" panose="020F0502020204030204" pitchFamily="34" charset="0"/>
              </a:rPr>
              <a:t>Quarta edizione di </a:t>
            </a:r>
            <a:r>
              <a:rPr lang="it-IT" sz="1600" i="1" dirty="0">
                <a:effectLst/>
                <a:latin typeface="Calibri" panose="020F0502020204030204" pitchFamily="34" charset="0"/>
                <a:ea typeface="Calibri" panose="020F0502020204030204" pitchFamily="34" charset="0"/>
              </a:rPr>
              <a:t>AM Magazine, </a:t>
            </a:r>
            <a:r>
              <a:rPr lang="it-IT" sz="1600" dirty="0">
                <a:effectLst/>
                <a:latin typeface="Calibri" panose="020F0502020204030204" pitchFamily="34" charset="0"/>
                <a:ea typeface="Calibri" panose="020F0502020204030204" pitchFamily="34" charset="0"/>
              </a:rPr>
              <a:t>giornale scolastico</a:t>
            </a:r>
            <a:r>
              <a:rPr lang="it-IT" sz="1800" dirty="0">
                <a:effectLst/>
                <a:latin typeface="Calibri" panose="020F0502020204030204" pitchFamily="34" charset="0"/>
                <a:ea typeface="Calibri" panose="020F0502020204030204" pitchFamily="34" charset="0"/>
              </a:rPr>
              <a: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reccia a pentagono 3">
            <a:extLst>
              <a:ext uri="{FF2B5EF4-FFF2-40B4-BE49-F238E27FC236}">
                <a16:creationId xmlns:a16="http://schemas.microsoft.com/office/drawing/2014/main" id="{8CF7E74A-EAB0-4AD5-903C-FBA36AF5ACE3}"/>
              </a:ext>
            </a:extLst>
          </p:cNvPr>
          <p:cNvSpPr/>
          <p:nvPr/>
        </p:nvSpPr>
        <p:spPr>
          <a:xfrm>
            <a:off x="998806" y="3479992"/>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ATTIVITÀ</a:t>
            </a:r>
          </a:p>
        </p:txBody>
      </p:sp>
      <p:sp>
        <p:nvSpPr>
          <p:cNvPr id="11" name="CasellaDiTesto 10">
            <a:extLst>
              <a:ext uri="{FF2B5EF4-FFF2-40B4-BE49-F238E27FC236}">
                <a16:creationId xmlns:a16="http://schemas.microsoft.com/office/drawing/2014/main" id="{83FF70A1-F4E2-4846-BF78-7F7F130B38E4}"/>
              </a:ext>
            </a:extLst>
          </p:cNvPr>
          <p:cNvSpPr txBox="1"/>
          <p:nvPr/>
        </p:nvSpPr>
        <p:spPr>
          <a:xfrm>
            <a:off x="7944787" y="819007"/>
            <a:ext cx="3595410" cy="646331"/>
          </a:xfrm>
          <a:prstGeom prst="rect">
            <a:avLst/>
          </a:prstGeom>
          <a:noFill/>
        </p:spPr>
        <p:txBody>
          <a:bodyPr wrap="square" rtlCol="0">
            <a:spAutoFit/>
          </a:bodyPr>
          <a:lstStyle/>
          <a:p>
            <a:r>
              <a:rPr lang="it-IT" dirty="0"/>
              <a:t>Referente</a:t>
            </a:r>
          </a:p>
          <a:p>
            <a:r>
              <a:rPr lang="it-IT" b="1" dirty="0"/>
              <a:t>Prof.ssa Lollino </a:t>
            </a:r>
            <a:endParaRPr lang="it-IT" dirty="0"/>
          </a:p>
        </p:txBody>
      </p:sp>
      <p:sp>
        <p:nvSpPr>
          <p:cNvPr id="13" name="Freccia a pentagono 12">
            <a:extLst>
              <a:ext uri="{FF2B5EF4-FFF2-40B4-BE49-F238E27FC236}">
                <a16:creationId xmlns:a16="http://schemas.microsoft.com/office/drawing/2014/main" id="{C0748267-624E-46EE-A11F-E6A057CCEE67}"/>
              </a:ext>
            </a:extLst>
          </p:cNvPr>
          <p:cNvSpPr/>
          <p:nvPr/>
        </p:nvSpPr>
        <p:spPr>
          <a:xfrm>
            <a:off x="980050" y="2008277"/>
            <a:ext cx="4611859" cy="1030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7000"/>
              </a:lnSpc>
              <a:spcAft>
                <a:spcPts val="800"/>
              </a:spcAft>
            </a:pPr>
            <a:r>
              <a:rPr lang="it-IT" sz="3200" b="1" dirty="0">
                <a:latin typeface="Calibri" panose="020F0502020204030204" pitchFamily="34" charset="0"/>
                <a:ea typeface="Calibri" panose="020F0502020204030204" pitchFamily="34" charset="0"/>
                <a:cs typeface="Times New Roman" panose="02020603050405020304" pitchFamily="18" charset="0"/>
              </a:rPr>
              <a:t>TARGET</a:t>
            </a:r>
          </a:p>
        </p:txBody>
      </p:sp>
    </p:spTree>
    <p:extLst>
      <p:ext uri="{BB962C8B-B14F-4D97-AF65-F5344CB8AC3E}">
        <p14:creationId xmlns:p14="http://schemas.microsoft.com/office/powerpoint/2010/main" val="33968977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2819</Words>
  <Application>Microsoft Macintosh PowerPoint</Application>
  <PresentationFormat>Widescreen</PresentationFormat>
  <Paragraphs>329</Paragraphs>
  <Slides>38</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38</vt:i4>
      </vt:variant>
    </vt:vector>
  </HeadingPairs>
  <TitlesOfParts>
    <vt:vector size="44" baseType="lpstr">
      <vt:lpstr>Arial</vt:lpstr>
      <vt:lpstr>Calibri</vt:lpstr>
      <vt:lpstr>Calibri Light</vt:lpstr>
      <vt:lpstr>Times New Roman</vt:lpstr>
      <vt:lpstr>Wingdings</vt:lpstr>
      <vt:lpstr>Tema di Office</vt:lpstr>
      <vt:lpstr>COLLEGIO DOCENTI 18 OTTOBRE 2023 </vt:lpstr>
      <vt:lpstr>PROGETTO «Un posto tutto mio»  ORIENTAMENTO IN ENTRATA  </vt:lpstr>
      <vt:lpstr>PROGETTO ORIENTAMENTO IN USCITA  </vt:lpstr>
      <vt:lpstr>PROGETTO ERASMUS  </vt:lpstr>
      <vt:lpstr>PROGETTO eTWINNING  </vt:lpstr>
      <vt:lpstr>PROGETTI PON  </vt:lpstr>
      <vt:lpstr>PROGETTO  INTERNAZIONALIZZAZIONE </vt:lpstr>
      <vt:lpstr>Progetto «SPORT iva MENTE” – CAMPIONATI STUDENTESCHI 2023-2024 </vt:lpstr>
      <vt:lpstr>PROGETTO VIVERE LA BIBLIOTECA </vt:lpstr>
      <vt:lpstr>PROGETTO EDUSTRADA 2</vt:lpstr>
      <vt:lpstr>SENZA PAURA/BULL OUT 4 AMICI Sì. BULLI NO! </vt:lpstr>
      <vt:lpstr>PROGETTO OLTRE I CONFINI Cinema e Pensiero </vt:lpstr>
      <vt:lpstr>PROGETTO IN__CANTO </vt:lpstr>
      <vt:lpstr>PROGETTO PER UN AMICO IN PIÙ 3                                                                       </vt:lpstr>
      <vt:lpstr>PROGETTO OLIMPIADI                                                                       </vt:lpstr>
      <vt:lpstr>PROGETTO TECNICHE DI RICERCA ATTIVA DEL LAVORO                                                                 </vt:lpstr>
      <vt:lpstr>PROGETTO DIRITTO COSTITUZIONALE E  DIRITTO TRIBUTARIO</vt:lpstr>
      <vt:lpstr>PROGETTO  ELEMENTI DI DIRITTO COSTITUZIONALE E GEOPOLITICA</vt:lpstr>
      <vt:lpstr>PROGETTO DEBATE                                                                       </vt:lpstr>
      <vt:lpstr>PROGETTO LABORATORIO CREATIVO                                                                       </vt:lpstr>
      <vt:lpstr>PROGETTO POTENZIAMENTO BIOMEDICO Science Passepartout 2023_24                                                                        </vt:lpstr>
      <vt:lpstr>PROGETTO IL TRENO DELLA MEMORIA                                                                       </vt:lpstr>
      <vt:lpstr>PROGETTO SPORT = BENESSERE 23/24                                                                       </vt:lpstr>
      <vt:lpstr>PROGETTO SCUOLA SPORT E DISABILITÀ                                                                     </vt:lpstr>
      <vt:lpstr>PROGETTO STUDENTE ATLETA DI ALTO LIVELLO                                                                     </vt:lpstr>
      <vt:lpstr>PROGETTO FAI    Apprendisti Ciceroni                                                                  </vt:lpstr>
      <vt:lpstr>PROGETTO DISEGNO GEOMETRICO</vt:lpstr>
      <vt:lpstr>PROGETTO SCOPRIAMO RUTIGLIANO PASSEGGIANDO</vt:lpstr>
      <vt:lpstr>PROGETTO STORIA DELL’ARTE PER L’ESAME DI STATO                                                                </vt:lpstr>
      <vt:lpstr>PROGETTO NOI NELL’ARTE</vt:lpstr>
      <vt:lpstr>PROGETTO FISCHIETTO IN TERRACOTTA</vt:lpstr>
      <vt:lpstr>PROGETTO SPORTELLO DIDATTICO MATEMATICA</vt:lpstr>
      <vt:lpstr>PROGETTO SPORTELLO DIDATTICO ITALIANO</vt:lpstr>
      <vt:lpstr>PROGETTO PREPARAZIONE INVALSI ITALIANO QUINTE</vt:lpstr>
      <vt:lpstr>PROGETTO PREPARAZIONE INVALSI ITALIANO SECONDE</vt:lpstr>
      <vt:lpstr>PROGETTO PREPARAZIONE INVALSI MATEMATICA SECONDE</vt:lpstr>
      <vt:lpstr>PROGETTO PREPARAZIONE INVALSI MATEMATICA QUINTE                                                               </vt:lpstr>
      <vt:lpstr>PROGETTO LA STRADA NON È UNA GIUNGLA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COLLEGIO DOCENTI 12 NOVEMBRE 2020</dc:title>
  <dc:creator>carmen lollino</dc:creator>
  <cp:lastModifiedBy>Microsoft Office User</cp:lastModifiedBy>
  <cp:revision>105</cp:revision>
  <dcterms:created xsi:type="dcterms:W3CDTF">2020-11-10T18:00:54Z</dcterms:created>
  <dcterms:modified xsi:type="dcterms:W3CDTF">2023-10-18T08:49:26Z</dcterms:modified>
</cp:coreProperties>
</file>